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png"/>
  <Default Extension="mov" ContentType="video/quicktime"/>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62" r:id="rId3"/>
    <p:sldId id="261" r:id="rId4"/>
    <p:sldId id="277" r:id="rId5"/>
    <p:sldId id="369" r:id="rId6"/>
    <p:sldId id="302" r:id="rId7"/>
    <p:sldId id="351" r:id="rId8"/>
    <p:sldId id="300" r:id="rId9"/>
    <p:sldId id="258" r:id="rId10"/>
    <p:sldId id="352" r:id="rId11"/>
    <p:sldId id="371" r:id="rId12"/>
    <p:sldId id="372" r:id="rId13"/>
    <p:sldId id="374" r:id="rId14"/>
    <p:sldId id="373" r:id="rId15"/>
    <p:sldId id="263" r:id="rId16"/>
    <p:sldId id="353" r:id="rId17"/>
    <p:sldId id="265" r:id="rId18"/>
    <p:sldId id="266" r:id="rId19"/>
    <p:sldId id="269" r:id="rId20"/>
    <p:sldId id="267" r:id="rId21"/>
    <p:sldId id="268" r:id="rId22"/>
    <p:sldId id="264" r:id="rId23"/>
    <p:sldId id="272" r:id="rId24"/>
    <p:sldId id="385" r:id="rId25"/>
    <p:sldId id="382" r:id="rId26"/>
    <p:sldId id="282" r:id="rId27"/>
    <p:sldId id="283" r:id="rId28"/>
    <p:sldId id="284" r:id="rId29"/>
    <p:sldId id="285" r:id="rId30"/>
    <p:sldId id="287" r:id="rId31"/>
    <p:sldId id="286" r:id="rId32"/>
    <p:sldId id="288" r:id="rId33"/>
    <p:sldId id="290" r:id="rId34"/>
    <p:sldId id="292" r:id="rId35"/>
    <p:sldId id="293" r:id="rId36"/>
    <p:sldId id="294" r:id="rId37"/>
    <p:sldId id="295" r:id="rId38"/>
    <p:sldId id="296" r:id="rId39"/>
    <p:sldId id="297" r:id="rId40"/>
    <p:sldId id="375" r:id="rId41"/>
    <p:sldId id="379" r:id="rId42"/>
    <p:sldId id="259" r:id="rId43"/>
    <p:sldId id="380" r:id="rId44"/>
    <p:sldId id="354" r:id="rId45"/>
    <p:sldId id="38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5">
          <p15:clr>
            <a:srgbClr val="A4A3A4"/>
          </p15:clr>
        </p15:guide>
        <p15:guide id="2" pos="14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89C389"/>
    <a:srgbClr val="D04C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8438"/>
    <p:restoredTop sz="64762" autoAdjust="0"/>
  </p:normalViewPr>
  <p:slideViewPr>
    <p:cSldViewPr snapToGrid="0" snapToObjects="1" showGuides="1">
      <p:cViewPr varScale="1">
        <p:scale>
          <a:sx n="78" d="100"/>
          <a:sy n="78" d="100"/>
        </p:scale>
        <p:origin x="1344" y="168"/>
      </p:cViewPr>
      <p:guideLst>
        <p:guide orient="horz" pos="3915"/>
        <p:guide pos="1485"/>
      </p:guideLst>
    </p:cSldViewPr>
  </p:slideViewPr>
  <p:outlineViewPr>
    <p:cViewPr>
      <p:scale>
        <a:sx n="33" d="100"/>
        <a:sy n="33" d="100"/>
      </p:scale>
      <p:origin x="0" y="-9944"/>
    </p:cViewPr>
  </p:outlineViewPr>
  <p:notesTextViewPr>
    <p:cViewPr>
      <p:scale>
        <a:sx n="100" d="100"/>
        <a:sy n="100" d="100"/>
      </p:scale>
      <p:origin x="0" y="0"/>
    </p:cViewPr>
  </p:notesTextViewPr>
  <p:sorterViewPr>
    <p:cViewPr>
      <p:scale>
        <a:sx n="66" d="100"/>
        <a:sy n="66" d="100"/>
      </p:scale>
      <p:origin x="0" y="5440"/>
    </p:cViewPr>
  </p:sorterViewPr>
  <p:notesViewPr>
    <p:cSldViewPr snapToGrid="0" snapToObjects="1">
      <p:cViewPr varScale="1">
        <p:scale>
          <a:sx n="85" d="100"/>
          <a:sy n="85" d="100"/>
        </p:scale>
        <p:origin x="344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168430-0B20-6D4A-9201-CEBF1B5640D6}" type="datetimeFigureOut">
              <a:rPr lang="en-US" smtClean="0"/>
              <a:pPr/>
              <a:t>5/2/19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B5422A-10DD-1A48-AB2E-D488AF3AD1B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601B93-31D9-E344-9CC6-CA00A4EF2CE5}" type="datetimeFigureOut">
              <a:rPr lang="en-US" smtClean="0"/>
              <a:pPr/>
              <a:t>5/2/19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5A07EE-C5C7-4140-9010-F844D1FEF631}" type="slidenum">
              <a:rPr lang="en-US" smtClean="0"/>
              <a:pPr/>
              <a:t>‹#›</a:t>
            </a:fld>
            <a:endParaRPr lang="en-US"/>
          </a:p>
        </p:txBody>
      </p:sp>
    </p:spTree>
    <p:extLst>
      <p:ext uri="{BB962C8B-B14F-4D97-AF65-F5344CB8AC3E}">
        <p14:creationId xmlns:p14="http://schemas.microsoft.com/office/powerpoint/2010/main" val="266354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Gow, </a:t>
            </a:r>
            <a:r>
              <a:rPr lang="en-US" err="1"/>
              <a:t>David,Ph.D</a:t>
            </a:r>
            <a:r>
              <a:rPr lang="en-US"/>
              <a:t>.</a:t>
            </a:r>
          </a:p>
          <a:p>
            <a:r>
              <a:rPr lang="en-US" sz="1200"/>
              <a:t>Using effective connectivity analyses to build stronger inferences about the functional architecture of cognition</a:t>
            </a:r>
          </a:p>
          <a:p>
            <a:r>
              <a:rPr lang="en-US" sz="1200"/>
              <a:t> </a:t>
            </a:r>
          </a:p>
          <a:p>
            <a:r>
              <a:rPr lang="en-US" sz="1200" kern="1200">
                <a:solidFill>
                  <a:schemeClr val="tx1"/>
                </a:solidFill>
                <a:latin typeface="+mn-lt"/>
                <a:ea typeface="+mn-ea"/>
                <a:cs typeface="+mn-cs"/>
              </a:rPr>
              <a:t>Fifteen years after the close of the “Decade of the Brain”, psycholinguists are still coming to terms with the opportunities and limitations presented by </a:t>
            </a:r>
            <a:r>
              <a:rPr lang="en-US" sz="1200" kern="1200" err="1">
                <a:solidFill>
                  <a:schemeClr val="tx1"/>
                </a:solidFill>
                <a:latin typeface="+mn-lt"/>
                <a:ea typeface="+mn-ea"/>
                <a:cs typeface="+mn-cs"/>
              </a:rPr>
              <a:t>neuroimaging</a:t>
            </a:r>
            <a:r>
              <a:rPr lang="en-US" sz="1200" kern="1200">
                <a:solidFill>
                  <a:schemeClr val="tx1"/>
                </a:solidFill>
                <a:latin typeface="+mn-lt"/>
                <a:ea typeface="+mn-ea"/>
                <a:cs typeface="+mn-cs"/>
              </a:rPr>
              <a:t>. In this talk I will explore new techniques for analyzing MRI-constrained source space reconstructions of MEG/EEG data to step beyond the typical model testing, and </a:t>
            </a:r>
            <a:r>
              <a:rPr lang="en-US" sz="1200" kern="1200" err="1">
                <a:solidFill>
                  <a:schemeClr val="tx1"/>
                </a:solidFill>
                <a:latin typeface="+mn-lt"/>
                <a:ea typeface="+mn-ea"/>
                <a:cs typeface="+mn-cs"/>
              </a:rPr>
              <a:t>correlational</a:t>
            </a:r>
            <a:r>
              <a:rPr lang="en-US" sz="1200" kern="1200">
                <a:solidFill>
                  <a:schemeClr val="tx1"/>
                </a:solidFill>
                <a:latin typeface="+mn-lt"/>
                <a:ea typeface="+mn-ea"/>
                <a:cs typeface="+mn-cs"/>
              </a:rPr>
              <a:t> approaches that have been used to make inferences about the pattern of directed causal interactions between localized neural processors. I will introduce GPS, a GUI driven processing stream that applies </a:t>
            </a:r>
            <a:r>
              <a:rPr lang="en-US" sz="1200" kern="1200" err="1">
                <a:solidFill>
                  <a:schemeClr val="tx1"/>
                </a:solidFill>
                <a:latin typeface="+mn-lt"/>
                <a:ea typeface="+mn-ea"/>
                <a:cs typeface="+mn-cs"/>
              </a:rPr>
              <a:t>Kalman</a:t>
            </a:r>
            <a:r>
              <a:rPr lang="en-US" sz="1200" kern="1200">
                <a:solidFill>
                  <a:schemeClr val="tx1"/>
                </a:solidFill>
                <a:latin typeface="+mn-lt"/>
                <a:ea typeface="+mn-ea"/>
                <a:cs typeface="+mn-cs"/>
              </a:rPr>
              <a:t>-filter enabled Granger causality analysis to high spatiotemporal resolution brain activation data to measure millisecond-by-millisecond patterns of directed interaction between networks consisting of over 30 nodes during task performance.  To illustrate the approach, I will present research examining the role of interactive processes in speech perception, and the reorganization of processing accompanying recovery from acute aphasia.</a:t>
            </a:r>
          </a:p>
          <a:p>
            <a:br>
              <a:rPr lang="en-US" sz="1200" kern="1200">
                <a:solidFill>
                  <a:schemeClr val="tx1"/>
                </a:solidFill>
                <a:latin typeface="+mn-lt"/>
                <a:ea typeface="+mn-ea"/>
                <a:cs typeface="+mn-cs"/>
              </a:rPr>
            </a:b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5A07EE-C5C7-4140-9010-F844D1FEF63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Wordform representation in </a:t>
            </a:r>
            <a:r>
              <a:rPr lang="en-US" err="1"/>
              <a:t>pMTG</a:t>
            </a:r>
            <a:r>
              <a:rPr lang="en-US"/>
              <a:t> and SMG (Hickok and </a:t>
            </a:r>
            <a:r>
              <a:rPr lang="en-US" err="1"/>
              <a:t>Poeppel’s</a:t>
            </a:r>
            <a:r>
              <a:rPr lang="en-US"/>
              <a:t> dual stream model, </a:t>
            </a:r>
            <a:r>
              <a:rPr lang="en-US" err="1"/>
              <a:t>Gow’s</a:t>
            </a:r>
            <a:r>
              <a:rPr lang="en-US"/>
              <a:t> dual lexicon model)</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12</a:t>
            </a:fld>
            <a:endParaRPr lang="en-US"/>
          </a:p>
        </p:txBody>
      </p:sp>
    </p:spTree>
    <p:extLst>
      <p:ext uri="{BB962C8B-B14F-4D97-AF65-F5344CB8AC3E}">
        <p14:creationId xmlns:p14="http://schemas.microsoft.com/office/powerpoint/2010/main" val="378245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Animal electrophysiological work…..</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13</a:t>
            </a:fld>
            <a:endParaRPr lang="en-US"/>
          </a:p>
        </p:txBody>
      </p:sp>
    </p:spTree>
    <p:extLst>
      <p:ext uri="{BB962C8B-B14F-4D97-AF65-F5344CB8AC3E}">
        <p14:creationId xmlns:p14="http://schemas.microsoft.com/office/powerpoint/2010/main" val="1412710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Speech sound processing in </a:t>
            </a:r>
            <a:r>
              <a:rPr lang="en-US" err="1"/>
              <a:t>pSTG</a:t>
            </a:r>
            <a:r>
              <a:rPr lang="en-US"/>
              <a:t> based on fMRI, </a:t>
            </a:r>
            <a:r>
              <a:rPr lang="en-US" err="1"/>
              <a:t>iEEG</a:t>
            </a:r>
            <a:r>
              <a:rPr lang="en-US"/>
              <a:t> work by Eddy Chang etc.</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14</a:t>
            </a:fld>
            <a:endParaRPr lang="en-US"/>
          </a:p>
        </p:txBody>
      </p:sp>
    </p:spTree>
    <p:extLst>
      <p:ext uri="{BB962C8B-B14F-4D97-AF65-F5344CB8AC3E}">
        <p14:creationId xmlns:p14="http://schemas.microsoft.com/office/powerpoint/2010/main" val="102736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Graduated in 1909 at age 14, went on to PhD in math at Harvard,</a:t>
            </a:r>
            <a:r>
              <a:rPr lang="en-US" baseline="0"/>
              <a:t> career at MIT</a:t>
            </a:r>
          </a:p>
          <a:p>
            <a:endParaRPr lang="en-US" baseline="0"/>
          </a:p>
          <a:p>
            <a:r>
              <a:rPr lang="en-US" baseline="0"/>
              <a:t>Precedence: Not enough, as in the post hoc ergo propter hoc fallacy (after therefore because), my wife fell in love with me after my hair fell out, but the baldness may not have been what caused it</a:t>
            </a:r>
          </a:p>
          <a:p>
            <a:endParaRPr lang="en-US" baseline="0"/>
          </a:p>
          <a:p>
            <a:endParaRPr lang="en-US" baseline="0"/>
          </a:p>
          <a:p>
            <a:r>
              <a:rPr lang="en-US" baseline="0"/>
              <a:t>Prediction: If you want to know causes that dent in your car  door, pay attention to the shopping cart rolling across the parking lot</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15</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Graduated in 1909 at age 14, went on to PhD in math at Harvard,</a:t>
            </a:r>
            <a:r>
              <a:rPr lang="en-US" baseline="0"/>
              <a:t> career at MIT</a:t>
            </a:r>
          </a:p>
          <a:p>
            <a:endParaRPr lang="en-US" baseline="0"/>
          </a:p>
          <a:p>
            <a:r>
              <a:rPr lang="en-US" baseline="0"/>
              <a:t>Precedence: Not enough, as in the post hoc ergo propter hoc fallacy (after therefore because), my wife fell in love with me after my hair fell out, but the baldness may not have been what caused it</a:t>
            </a:r>
          </a:p>
          <a:p>
            <a:endParaRPr lang="en-US" baseline="0"/>
          </a:p>
          <a:p>
            <a:endParaRPr lang="en-US" baseline="0"/>
          </a:p>
          <a:p>
            <a:r>
              <a:rPr lang="en-US" baseline="0"/>
              <a:t>Prediction: If you want to know causes that dent in your car  door, pay attention to the shopping cart rolling across the parking lot</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16</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6257830C-DB09-8D43-82E7-73BAC07CEC56}" type="slidenum">
              <a:rPr lang="en-US" sz="1200" u="none"/>
              <a:pPr/>
              <a:t>17</a:t>
            </a:fld>
            <a:endParaRPr lang="en-US" sz="1200" u="none"/>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ea typeface="ＭＳ Ｐゴシック" charset="0"/>
                <a:cs typeface="ＭＳ Ｐゴシック" charset="0"/>
              </a:rPr>
              <a:t>“After this and so because of this”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argument at the heart of the anti-vaxxer movement: My child was vaccinated and later developed a spectrum disorder so the vaccine caused it</a:t>
            </a:r>
          </a:p>
          <a:p>
            <a:pPr eaLnBrk="1" hangingPunct="1"/>
            <a:endParaRPr lang="en-US" dirty="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Anti-vaxxer error: Autism symptoms typically emerge between 12-18 month. CDC guidelines call for a17 vaccinations before the age of 12 months</a:t>
            </a:r>
          </a:p>
          <a:p>
            <a:pPr eaLnBrk="1" hangingPunct="1"/>
            <a:endParaRPr lang="en-US" dirty="0">
              <a:ea typeface="ＭＳ Ｐゴシック" charset="0"/>
              <a:cs typeface="ＭＳ Ｐゴシック" charset="0"/>
            </a:endParaRPr>
          </a:p>
          <a:p>
            <a:pPr eaLnBrk="1" hangingPunct="1"/>
            <a:r>
              <a:rPr lang="en-US" dirty="0" err="1">
                <a:ea typeface="ＭＳ Ｐゴシック" charset="0"/>
                <a:cs typeface="ＭＳ Ｐゴシック" charset="0"/>
              </a:rPr>
              <a:t>Mpost</a:t>
            </a:r>
            <a:r>
              <a:rPr lang="en-US" dirty="0">
                <a:ea typeface="ＭＳ Ｐゴシック" charset="0"/>
                <a:cs typeface="ＭＳ Ｐゴシック" charset="0"/>
              </a:rPr>
              <a:t> children (including most children who develop a spectrum disorder) are vaccinated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8590A8CD-B64A-A24F-A17D-C2354C795330}" type="slidenum">
              <a:rPr lang="en-US" sz="1200" u="none"/>
              <a:pPr/>
              <a:t>18</a:t>
            </a:fld>
            <a:endParaRPr lang="en-US" sz="1200" u="none"/>
          </a:p>
        </p:txBody>
      </p:sp>
      <p:sp>
        <p:nvSpPr>
          <p:cNvPr id="96259" name="Rectangle 1026"/>
          <p:cNvSpPr>
            <a:spLocks noGrp="1" noRot="1" noChangeAspect="1" noChangeArrowheads="1" noTextEdit="1"/>
          </p:cNvSpPr>
          <p:nvPr>
            <p:ph type="sldImg"/>
          </p:nvPr>
        </p:nvSpPr>
        <p:spPr>
          <a:ln/>
        </p:spPr>
      </p:sp>
      <p:sp>
        <p:nvSpPr>
          <p:cNvPr id="96260" name="Rectangle 1027"/>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ea typeface="ＭＳ Ｐゴシック" charset="0"/>
                <a:cs typeface="ＭＳ Ｐゴシック" charset="0"/>
              </a:rPr>
              <a:t>Spurious correlation</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Prenatal viral </a:t>
            </a:r>
            <a:r>
              <a:rPr lang="en-US" dirty="0" err="1">
                <a:ea typeface="ＭＳ Ｐゴシック" charset="0"/>
                <a:cs typeface="ＭＳ Ｐゴシック" charset="0"/>
              </a:rPr>
              <a:t>infecrtion</a:t>
            </a:r>
            <a:r>
              <a:rPr lang="en-US" dirty="0">
                <a:ea typeface="ＭＳ Ｐゴシック" charset="0"/>
                <a:cs typeface="ＭＳ Ｐゴシック" charset="0"/>
              </a:rPr>
              <a:t> (e.g. rubella) appears to be the primary non-genetic cause of ASD. We inoculate infants because they are vulnerable to this infection, and because they pose the potential to spread infection to pregnant women….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Graduated in 1909 at age 14, went on to PhD in math at Harvard,</a:t>
            </a:r>
            <a:r>
              <a:rPr lang="en-US" baseline="0"/>
              <a:t> career at MIT</a:t>
            </a:r>
          </a:p>
          <a:p>
            <a:endParaRPr lang="en-US" baseline="0"/>
          </a:p>
          <a:p>
            <a:r>
              <a:rPr lang="en-US" baseline="0"/>
              <a:t>Precedence: Not enough, as in the post hoc ergo propter hoc fallacy (after therefore because), my wife fell in love with me after my hair fell out, but the baldness may not have been what caused it</a:t>
            </a:r>
          </a:p>
          <a:p>
            <a:endParaRPr lang="en-US" baseline="0"/>
          </a:p>
          <a:p>
            <a:endParaRPr lang="en-US" baseline="0"/>
          </a:p>
          <a:p>
            <a:r>
              <a:rPr lang="en-US" baseline="0"/>
              <a:t>Prediction: If you want to know causes that dent in your car  door, pay attention to the shopping cart rolling across the parking lot</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19</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753D2E9F-D52C-D34A-9B41-0A0E5C9A58DD}" type="slidenum">
              <a:rPr lang="en-US" sz="1200" u="none"/>
              <a:pPr/>
              <a:t>20</a:t>
            </a:fld>
            <a:endParaRPr lang="en-US" sz="1200" u="none"/>
          </a:p>
        </p:txBody>
      </p:sp>
      <p:sp>
        <p:nvSpPr>
          <p:cNvPr id="102403" name="Rectangle 1026"/>
          <p:cNvSpPr>
            <a:spLocks noGrp="1" noRot="1" noChangeAspect="1" noChangeArrowheads="1" noTextEdit="1"/>
          </p:cNvSpPr>
          <p:nvPr>
            <p:ph type="sldImg"/>
          </p:nvPr>
        </p:nvSpPr>
        <p:spPr>
          <a:ln/>
        </p:spPr>
      </p:sp>
      <p:sp>
        <p:nvSpPr>
          <p:cNvPr id="102404" name="Rectangle 1027"/>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98B97846-B006-734E-9014-655C21535548}" type="slidenum">
              <a:rPr lang="en-US" sz="1200" u="none"/>
              <a:pPr/>
              <a:t>21</a:t>
            </a:fld>
            <a:endParaRPr lang="en-US" sz="1200" u="none"/>
          </a:p>
        </p:txBody>
      </p:sp>
      <p:sp>
        <p:nvSpPr>
          <p:cNvPr id="104451" name="Rectangle 1026"/>
          <p:cNvSpPr>
            <a:spLocks noGrp="1" noRot="1" noChangeAspect="1" noChangeArrowheads="1" noTextEdit="1"/>
          </p:cNvSpPr>
          <p:nvPr>
            <p:ph type="sldImg"/>
          </p:nvPr>
        </p:nvSpPr>
        <p:spPr>
          <a:ln/>
        </p:spPr>
      </p:sp>
      <p:sp>
        <p:nvSpPr>
          <p:cNvPr id="104452" name="Rectangle 1027"/>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ea typeface="ＭＳ Ｐゴシック" charset="0"/>
                <a:cs typeface="ＭＳ Ｐゴシック" charset="0"/>
              </a:rPr>
              <a:t>Playing pool, cue ball hits 2 balls including the eight ball that taps three into a corner pocket – knowing any ball is moving is moving is information, but if you want to know if the 3 ball is going into the corner pocket keep your eye on the eight ball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A07EE-C5C7-4140-9010-F844D1FEF631}" type="slidenum">
              <a:rPr lang="en-US" smtClean="0"/>
              <a:pPr/>
              <a:t>3</a:t>
            </a:fld>
            <a:endParaRPr lang="en-US"/>
          </a:p>
        </p:txBody>
      </p:sp>
    </p:spTree>
    <p:extLst>
      <p:ext uri="{BB962C8B-B14F-4D97-AF65-F5344CB8AC3E}">
        <p14:creationId xmlns:p14="http://schemas.microsoft.com/office/powerpoint/2010/main" val="127683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Clive W.J. Granger, 2003 Nobel Prize medal in economics</a:t>
            </a:r>
            <a:endParaRPr lang="en-US" baseline="0"/>
          </a:p>
        </p:txBody>
      </p:sp>
      <p:sp>
        <p:nvSpPr>
          <p:cNvPr id="4" name="Slide Number Placeholder 3"/>
          <p:cNvSpPr>
            <a:spLocks noGrp="1"/>
          </p:cNvSpPr>
          <p:nvPr>
            <p:ph type="sldNum" sz="quarter" idx="10"/>
          </p:nvPr>
        </p:nvSpPr>
        <p:spPr/>
        <p:txBody>
          <a:bodyPr/>
          <a:lstStyle/>
          <a:p>
            <a:fld id="{2E5A07EE-C5C7-4140-9010-F844D1FEF631}" type="slidenum">
              <a:rPr lang="en-US" smtClean="0"/>
              <a:pPr/>
              <a:t>22</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23</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Simple bivariate model, lacks the fill power of GCA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24</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Simple bivariate model, lacks the fill power of GCA</a:t>
            </a:r>
          </a:p>
        </p:txBody>
      </p:sp>
    </p:spTree>
    <p:extLst>
      <p:ext uri="{BB962C8B-B14F-4D97-AF65-F5344CB8AC3E}">
        <p14:creationId xmlns:p14="http://schemas.microsoft.com/office/powerpoint/2010/main" val="90511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26</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Simple bivariate model, lacks the fill power of GCA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27</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ea typeface="ＭＳ Ｐゴシック" charset="0"/>
                <a:cs typeface="ＭＳ Ｐゴシック" charset="0"/>
              </a:rPr>
              <a:t>Minimum norm estimate: Minimizes difference between measurement and model (by adjusting </a:t>
            </a:r>
            <a:r>
              <a:rPr lang="en-US" dirty="0" err="1">
                <a:ea typeface="ＭＳ Ｐゴシック" charset="0"/>
                <a:cs typeface="ＭＳ Ｐゴシック" charset="0"/>
              </a:rPr>
              <a:t>diplole</a:t>
            </a:r>
            <a:r>
              <a:rPr lang="en-US" dirty="0">
                <a:ea typeface="ＭＳ Ｐゴシック" charset="0"/>
                <a:cs typeface="ＭＳ Ｐゴシック" charset="0"/>
              </a:rPr>
              <a:t> orientation and amplitude) measured by the Euclidean norm (square root of the sum of the squared distances from the </a:t>
            </a:r>
            <a:r>
              <a:rPr lang="en-US" dirty="0" err="1">
                <a:ea typeface="ＭＳ Ｐゴシック" charset="0"/>
                <a:cs typeface="ＭＳ Ｐゴシック" charset="0"/>
              </a:rPr>
              <a:t>avt</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MS resolution (sampling at 1200 Hz)</a:t>
            </a:r>
          </a:p>
          <a:p>
            <a:pPr eaLnBrk="1" hangingPunct="1"/>
            <a:r>
              <a:rPr lang="en-US" dirty="0">
                <a:ea typeface="ＭＳ Ｐゴシック" charset="0"/>
                <a:cs typeface="ＭＳ Ｐゴシック" charset="0"/>
              </a:rPr>
              <a:t>Spatial resolution ~ within a </a:t>
            </a:r>
            <a:r>
              <a:rPr lang="en-US" dirty="0" err="1">
                <a:ea typeface="ＭＳ Ｐゴシック" charset="0"/>
                <a:cs typeface="ＭＳ Ｐゴシック" charset="0"/>
              </a:rPr>
              <a:t>Brodmann’s</a:t>
            </a:r>
            <a:r>
              <a:rPr lang="en-US" dirty="0">
                <a:ea typeface="ＭＳ Ｐゴシック" charset="0"/>
                <a:cs typeface="ＭＳ Ｐゴシック" charset="0"/>
              </a:rPr>
              <a:t> area</a:t>
            </a:r>
          </a:p>
          <a:p>
            <a:pPr eaLnBrk="1" hangingPunct="1"/>
            <a:r>
              <a:rPr lang="en-US" dirty="0" err="1">
                <a:ea typeface="ＭＳ Ｐゴシック" charset="0"/>
                <a:cs typeface="ＭＳ Ｐゴシック" charset="0"/>
              </a:rPr>
              <a:t>Imrpoved</a:t>
            </a:r>
            <a:r>
              <a:rPr lang="en-US" dirty="0">
                <a:ea typeface="ＭＳ Ｐゴシック" charset="0"/>
                <a:cs typeface="ＭＳ Ｐゴシック" charset="0"/>
              </a:rPr>
              <a:t> method:</a:t>
            </a:r>
            <a:r>
              <a:rPr lang="en-US" baseline="0" dirty="0">
                <a:ea typeface="ＭＳ Ｐゴシック" charset="0"/>
                <a:cs typeface="ＭＳ Ｐゴシック" charset="0"/>
              </a:rPr>
              <a:t> </a:t>
            </a:r>
            <a:r>
              <a:rPr lang="en-US" baseline="0" dirty="0" err="1">
                <a:ea typeface="ＭＳ Ｐゴシック" charset="0"/>
                <a:cs typeface="ＭＳ Ｐゴシック" charset="0"/>
              </a:rPr>
              <a:t>Wakeman</a:t>
            </a:r>
            <a:r>
              <a:rPr lang="en-US" baseline="0" dirty="0">
                <a:ea typeface="ＭＳ Ｐゴシック" charset="0"/>
                <a:cs typeface="ＭＳ Ｐゴシック" charset="0"/>
              </a:rPr>
              <a:t> multimodal integration gets spatial localization from fMRI, identifies which MEG vertices best reflect activation at those positions (brain geometry creates </a:t>
            </a:r>
            <a:r>
              <a:rPr lang="en-US" baseline="0" dirty="0" err="1">
                <a:ea typeface="ＭＳ Ｐゴシック" charset="0"/>
                <a:cs typeface="ＭＳ Ｐゴシック" charset="0"/>
              </a:rPr>
              <a:t>systemmatic</a:t>
            </a:r>
            <a:r>
              <a:rPr lang="en-US" baseline="0" dirty="0">
                <a:ea typeface="ＭＳ Ｐゴシック" charset="0"/>
                <a:cs typeface="ＭＳ Ｐゴシック" charset="0"/>
              </a:rPr>
              <a:t> distortion of MEG signal, crosstalk identifies inverse)</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28</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err="1">
                <a:ea typeface="ＭＳ Ｐゴシック" charset="0"/>
                <a:cs typeface="ＭＳ Ｐゴシック" charset="0"/>
              </a:rPr>
              <a:t>Activat</a:t>
            </a:r>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29</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err="1">
                <a:ea typeface="ＭＳ Ｐゴシック" charset="0"/>
                <a:cs typeface="ＭＳ Ｐゴシック" charset="0"/>
              </a:rPr>
              <a:t>Activat</a:t>
            </a:r>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30</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err="1">
                <a:ea typeface="ＭＳ Ｐゴシック" charset="0"/>
                <a:cs typeface="ＭＳ Ｐゴシック" charset="0"/>
              </a:rPr>
              <a:t>Noramlize</a:t>
            </a:r>
            <a:r>
              <a:rPr lang="en-US">
                <a:ea typeface="ＭＳ Ｐゴシック" charset="0"/>
                <a:cs typeface="ＭＳ Ｐゴシック" charset="0"/>
              </a:rPr>
              <a:t> activation  time series and compare</a:t>
            </a:r>
            <a:r>
              <a:rPr lang="en-US" baseline="0">
                <a:ea typeface="ＭＳ Ｐゴシック" charset="0"/>
                <a:cs typeface="ＭＳ Ｐゴシック" charset="0"/>
              </a:rPr>
              <a:t> similarity</a:t>
            </a:r>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31</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Typically produces 15-30 ROIs based on common parameters for speech perception tasks</a:t>
            </a:r>
            <a:r>
              <a:rPr lang="en-US" baseline="0">
                <a:ea typeface="ＭＳ Ｐゴシック" charset="0"/>
                <a:cs typeface="ＭＳ Ｐゴシック" charset="0"/>
              </a:rPr>
              <a:t> in first 0-500 </a:t>
            </a:r>
            <a:r>
              <a:rPr lang="en-US" baseline="0" err="1">
                <a:ea typeface="ＭＳ Ｐゴシック" charset="0"/>
                <a:cs typeface="ＭＳ Ｐゴシック" charset="0"/>
              </a:rPr>
              <a:t>ms</a:t>
            </a:r>
            <a:endParaRPr lang="en-US" baseline="0">
              <a:ea typeface="ＭＳ Ｐゴシック" charset="0"/>
              <a:cs typeface="ＭＳ Ｐゴシック" charset="0"/>
            </a:endParaRPr>
          </a:p>
          <a:p>
            <a:pPr eaLnBrk="1" hangingPunct="1"/>
            <a:endParaRPr lang="en-US" baseline="0">
              <a:ea typeface="ＭＳ Ｐゴシック" charset="0"/>
              <a:cs typeface="ＭＳ Ｐゴシック" charset="0"/>
            </a:endParaRPr>
          </a:p>
          <a:p>
            <a:pPr eaLnBrk="1" hangingPunct="1"/>
            <a:r>
              <a:rPr lang="en-US" baseline="0">
                <a:ea typeface="ＭＳ Ｐゴシック" charset="0"/>
                <a:cs typeface="ＭＳ Ｐゴシック" charset="0"/>
              </a:rPr>
              <a:t>Larger than practical for dynamic causal mapping</a:t>
            </a:r>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32</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err="1">
                <a:ea typeface="ＭＳ Ｐゴシック" charset="0"/>
                <a:cs typeface="ＭＳ Ｐゴシック" charset="0"/>
              </a:rPr>
              <a:t>Stationarity</a:t>
            </a:r>
            <a:r>
              <a:rPr lang="en-US">
                <a:ea typeface="ＭＳ Ｐゴシック" charset="0"/>
                <a:cs typeface="ＭＳ Ｐゴシック" charset="0"/>
              </a:rPr>
              <a:t>: Does the variance and/or</a:t>
            </a:r>
            <a:r>
              <a:rPr lang="en-US" baseline="0">
                <a:ea typeface="ＭＳ Ｐゴシック" charset="0"/>
                <a:cs typeface="ＭＳ Ｐゴシック" charset="0"/>
              </a:rPr>
              <a:t> central tendency change over time</a:t>
            </a: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4833F2AE-DB89-594C-9A0A-01DA0F8813E8}" type="slidenum">
              <a:rPr lang="en-US" sz="1200" u="none"/>
              <a:pPr/>
              <a:t>4</a:t>
            </a:fld>
            <a:endParaRPr lang="en-US" sz="1200" u="none" dirty="0"/>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33</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Growing </a:t>
            </a:r>
            <a:r>
              <a:rPr lang="en-US" err="1">
                <a:ea typeface="ＭＳ Ｐゴシック" charset="0"/>
                <a:cs typeface="ＭＳ Ｐゴシック" charset="0"/>
              </a:rPr>
              <a:t>fromWieners</a:t>
            </a:r>
            <a:r>
              <a:rPr lang="en-US">
                <a:ea typeface="ＭＳ Ｐゴシック" charset="0"/>
                <a:cs typeface="ＭＳ Ｐゴシック" charset="0"/>
              </a:rPr>
              <a:t> WWII work on anti-aircraft aiming (managing position, velocity,</a:t>
            </a:r>
            <a:r>
              <a:rPr lang="en-US" baseline="0">
                <a:ea typeface="ＭＳ Ｐゴシック" charset="0"/>
                <a:cs typeface="ＭＳ Ｐゴシック" charset="0"/>
              </a:rPr>
              <a:t> acceleration, turning to predict where to shoot)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Developed from these independently by ideas by Rudolph </a:t>
            </a:r>
            <a:r>
              <a:rPr lang="en-US" err="1">
                <a:ea typeface="ＭＳ Ｐゴシック" charset="0"/>
                <a:cs typeface="ＭＳ Ｐゴシック" charset="0"/>
              </a:rPr>
              <a:t>Kalman</a:t>
            </a:r>
            <a:r>
              <a:rPr lang="en-US">
                <a:ea typeface="ＭＳ Ｐゴシック" charset="0"/>
                <a:cs typeface="ＭＳ Ｐゴシック" charset="0"/>
              </a:rPr>
              <a:t>, </a:t>
            </a:r>
            <a:r>
              <a:rPr lang="en-US" err="1">
                <a:ea typeface="ＭＳ Ｐゴシック" charset="0"/>
                <a:cs typeface="ＭＳ Ｐゴシック" charset="0"/>
              </a:rPr>
              <a:t>Thorvald</a:t>
            </a:r>
            <a:r>
              <a:rPr lang="en-US">
                <a:ea typeface="ＭＳ Ｐゴシック" charset="0"/>
                <a:cs typeface="ＭＳ Ｐゴシック" charset="0"/>
              </a:rPr>
              <a:t> Thiele, Peter </a:t>
            </a:r>
            <a:r>
              <a:rPr lang="en-US" err="1">
                <a:ea typeface="ＭＳ Ｐゴシック" charset="0"/>
                <a:cs typeface="ＭＳ Ｐゴシック" charset="0"/>
              </a:rPr>
              <a:t>Swerling</a:t>
            </a:r>
            <a:r>
              <a:rPr lang="en-US">
                <a:ea typeface="ＭＳ Ｐゴシック" charset="0"/>
                <a:cs typeface="ＭＳ Ｐゴシック" charset="0"/>
              </a:rPr>
              <a:t>, </a:t>
            </a:r>
            <a:r>
              <a:rPr lang="en-US" err="1">
                <a:ea typeface="ＭＳ Ｐゴシック" charset="0"/>
                <a:cs typeface="ＭＳ Ｐゴシック" charset="0"/>
              </a:rPr>
              <a:t>Ruslan</a:t>
            </a:r>
            <a:r>
              <a:rPr lang="en-US">
                <a:ea typeface="ＭＳ Ｐゴシック" charset="0"/>
                <a:cs typeface="ＭＳ Ｐゴシック" charset="0"/>
              </a:rPr>
              <a:t> </a:t>
            </a:r>
            <a:r>
              <a:rPr lang="en-US" err="1">
                <a:ea typeface="ＭＳ Ｐゴシック" charset="0"/>
                <a:cs typeface="ＭＳ Ｐゴシック" charset="0"/>
              </a:rPr>
              <a:t>Stratonovych</a:t>
            </a: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34</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Initialization – start with random model, converges over time (stable</a:t>
            </a:r>
            <a:r>
              <a:rPr lang="en-US" baseline="0">
                <a:ea typeface="ＭＳ Ｐゴシック" charset="0"/>
                <a:cs typeface="ＭＳ Ｐゴシック" charset="0"/>
              </a:rPr>
              <a:t> by 100 </a:t>
            </a:r>
            <a:r>
              <a:rPr lang="en-US" baseline="0" err="1">
                <a:ea typeface="ＭＳ Ｐゴシック" charset="0"/>
                <a:cs typeface="ＭＳ Ｐゴシック" charset="0"/>
              </a:rPr>
              <a:t>ms</a:t>
            </a:r>
            <a:r>
              <a:rPr lang="en-US" baseline="0">
                <a:ea typeface="ＭＳ Ｐゴシック" charset="0"/>
                <a:cs typeface="ＭＳ Ｐゴシック" charset="0"/>
              </a:rPr>
              <a: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 lot of matrix algebra to make</a:t>
            </a:r>
            <a:r>
              <a:rPr lang="en-US" baseline="0">
                <a:ea typeface="ＭＳ Ｐゴシック" charset="0"/>
                <a:cs typeface="ＭＳ Ｐゴシック" charset="0"/>
              </a:rPr>
              <a:t> generate a high </a:t>
            </a:r>
            <a:r>
              <a:rPr lang="en-US" baseline="0" err="1">
                <a:ea typeface="ＭＳ Ｐゴシック" charset="0"/>
                <a:cs typeface="ＭＳ Ｐゴシック" charset="0"/>
              </a:rPr>
              <a:t>dimesnional</a:t>
            </a:r>
            <a:r>
              <a:rPr lang="en-US" baseline="0">
                <a:ea typeface="ＭＳ Ｐゴシック" charset="0"/>
                <a:cs typeface="ＭＳ Ｐゴシック" charset="0"/>
              </a:rPr>
              <a:t> time varying VAR model</a:t>
            </a:r>
          </a:p>
          <a:p>
            <a:pPr eaLnBrk="1" hangingPunct="1"/>
            <a:endParaRPr lang="en-US" baseline="0">
              <a:ea typeface="ＭＳ Ｐゴシック" charset="0"/>
              <a:cs typeface="ＭＳ Ｐゴシック" charset="0"/>
            </a:endParaRPr>
          </a:p>
          <a:p>
            <a:pPr eaLnBrk="1" hangingPunct="1"/>
            <a:r>
              <a:rPr lang="en-US" baseline="0">
                <a:ea typeface="ＭＳ Ｐゴシック" charset="0"/>
                <a:cs typeface="ＭＳ Ｐゴシック" charset="0"/>
              </a:rPr>
              <a:t>Model uses least squares</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err="1">
                <a:ea typeface="ＭＳ Ｐゴシック" charset="0"/>
                <a:cs typeface="ＭＳ Ｐゴシック" charset="0"/>
              </a:rPr>
              <a:t>Kalman</a:t>
            </a:r>
            <a:r>
              <a:rPr lang="en-US">
                <a:ea typeface="ＭＳ Ｐゴシック" charset="0"/>
                <a:cs typeface="ＭＳ Ｐゴシック" charset="0"/>
              </a:rPr>
              <a:t> gain – how much</a:t>
            </a:r>
            <a:r>
              <a:rPr lang="en-US" baseline="0">
                <a:ea typeface="ＭＳ Ｐゴシック" charset="0"/>
                <a:cs typeface="ＭＳ Ｐゴシック" charset="0"/>
              </a:rPr>
              <a:t> do we rely on measures (too much and you model noise, too little and you lose precision, model optimizes desired fit)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Instead of a lot of history, you just need the model’s last best guess to make a prediction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35</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ea typeface="ＭＳ Ｐゴシック" charset="0"/>
                <a:cs typeface="ＭＳ Ｐゴシック" charset="0"/>
              </a:rPr>
              <a:t>Initialization – start with random model, converges over time (stable</a:t>
            </a:r>
            <a:r>
              <a:rPr lang="en-US" baseline="0" dirty="0">
                <a:ea typeface="ＭＳ Ｐゴシック" charset="0"/>
                <a:cs typeface="ＭＳ Ｐゴシック" charset="0"/>
              </a:rPr>
              <a:t> by 100 </a:t>
            </a:r>
            <a:r>
              <a:rPr lang="en-US" baseline="0" dirty="0" err="1">
                <a:ea typeface="ＭＳ Ｐゴシック" charset="0"/>
                <a:cs typeface="ＭＳ Ｐゴシック" charset="0"/>
              </a:rPr>
              <a:t>ms</a:t>
            </a:r>
            <a:r>
              <a:rPr lang="en-US" baseline="0" dirty="0">
                <a:ea typeface="ＭＳ Ｐゴシック" charset="0"/>
                <a:cs typeface="ＭＳ Ｐゴシック" charset="0"/>
              </a:rPr>
              <a:t>)</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A lot of matrix algebra to make</a:t>
            </a:r>
            <a:r>
              <a:rPr lang="en-US" baseline="0" dirty="0">
                <a:ea typeface="ＭＳ Ｐゴシック" charset="0"/>
                <a:cs typeface="ＭＳ Ｐゴシック" charset="0"/>
              </a:rPr>
              <a:t> generate a high </a:t>
            </a:r>
            <a:r>
              <a:rPr lang="en-US" baseline="0" dirty="0" err="1">
                <a:ea typeface="ＭＳ Ｐゴシック" charset="0"/>
                <a:cs typeface="ＭＳ Ｐゴシック" charset="0"/>
              </a:rPr>
              <a:t>dimesnional</a:t>
            </a:r>
            <a:r>
              <a:rPr lang="en-US" baseline="0" dirty="0">
                <a:ea typeface="ＭＳ Ｐゴシック" charset="0"/>
                <a:cs typeface="ＭＳ Ｐゴシック" charset="0"/>
              </a:rPr>
              <a:t> time varying VAR model</a:t>
            </a:r>
          </a:p>
          <a:p>
            <a:pPr eaLnBrk="1" hangingPunct="1"/>
            <a:endParaRPr lang="en-US" baseline="0" dirty="0">
              <a:ea typeface="ＭＳ Ｐゴシック" charset="0"/>
              <a:cs typeface="ＭＳ Ｐゴシック" charset="0"/>
            </a:endParaRPr>
          </a:p>
          <a:p>
            <a:pPr eaLnBrk="1" hangingPunct="1"/>
            <a:r>
              <a:rPr lang="en-US" baseline="0" dirty="0">
                <a:ea typeface="ＭＳ Ｐゴシック" charset="0"/>
                <a:cs typeface="ＭＳ Ｐゴシック" charset="0"/>
              </a:rPr>
              <a:t>Model uses least squares</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Kalman gain – how much</a:t>
            </a:r>
            <a:r>
              <a:rPr lang="en-US" baseline="0" dirty="0">
                <a:ea typeface="ＭＳ Ｐゴシック" charset="0"/>
                <a:cs typeface="ＭＳ Ｐゴシック" charset="0"/>
              </a:rPr>
              <a:t> do we rely on measures (too much and you model noise, too little and you lose precision, model optimizes desired fit)</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Instead of a lot of history, you just need the model’s last best guess to make a prediction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36</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Initialization – start with random model, converges over time (stable</a:t>
            </a:r>
            <a:r>
              <a:rPr lang="en-US" baseline="0">
                <a:ea typeface="ＭＳ Ｐゴシック" charset="0"/>
                <a:cs typeface="ＭＳ Ｐゴシック" charset="0"/>
              </a:rPr>
              <a:t> by 100 </a:t>
            </a:r>
            <a:r>
              <a:rPr lang="en-US" baseline="0" err="1">
                <a:ea typeface="ＭＳ Ｐゴシック" charset="0"/>
                <a:cs typeface="ＭＳ Ｐゴシック" charset="0"/>
              </a:rPr>
              <a:t>ms</a:t>
            </a:r>
            <a:r>
              <a:rPr lang="en-US" baseline="0">
                <a:ea typeface="ＭＳ Ｐゴシック" charset="0"/>
                <a:cs typeface="ＭＳ Ｐゴシック" charset="0"/>
              </a:rPr>
              <a: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 lot of matrix algebra to make</a:t>
            </a:r>
            <a:r>
              <a:rPr lang="en-US" baseline="0">
                <a:ea typeface="ＭＳ Ｐゴシック" charset="0"/>
                <a:cs typeface="ＭＳ Ｐゴシック" charset="0"/>
              </a:rPr>
              <a:t> generate a high </a:t>
            </a:r>
            <a:r>
              <a:rPr lang="en-US" baseline="0" err="1">
                <a:ea typeface="ＭＳ Ｐゴシック" charset="0"/>
                <a:cs typeface="ＭＳ Ｐゴシック" charset="0"/>
              </a:rPr>
              <a:t>dimesnional</a:t>
            </a:r>
            <a:r>
              <a:rPr lang="en-US" baseline="0">
                <a:ea typeface="ＭＳ Ｐゴシック" charset="0"/>
                <a:cs typeface="ＭＳ Ｐゴシック" charset="0"/>
              </a:rPr>
              <a:t> time varying VAR model</a:t>
            </a:r>
          </a:p>
          <a:p>
            <a:pPr eaLnBrk="1" hangingPunct="1"/>
            <a:endParaRPr lang="en-US" baseline="0">
              <a:ea typeface="ＭＳ Ｐゴシック" charset="0"/>
              <a:cs typeface="ＭＳ Ｐゴシック" charset="0"/>
            </a:endParaRPr>
          </a:p>
          <a:p>
            <a:pPr eaLnBrk="1" hangingPunct="1"/>
            <a:r>
              <a:rPr lang="en-US" baseline="0">
                <a:ea typeface="ＭＳ Ｐゴシック" charset="0"/>
                <a:cs typeface="ＭＳ Ｐゴシック" charset="0"/>
              </a:rPr>
              <a:t>Model uses least squares</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err="1">
                <a:ea typeface="ＭＳ Ｐゴシック" charset="0"/>
                <a:cs typeface="ＭＳ Ｐゴシック" charset="0"/>
              </a:rPr>
              <a:t>Kalman</a:t>
            </a:r>
            <a:r>
              <a:rPr lang="en-US">
                <a:ea typeface="ＭＳ Ｐゴシック" charset="0"/>
                <a:cs typeface="ＭＳ Ｐゴシック" charset="0"/>
              </a:rPr>
              <a:t> gain – how much</a:t>
            </a:r>
            <a:r>
              <a:rPr lang="en-US" baseline="0">
                <a:ea typeface="ＭＳ Ｐゴシック" charset="0"/>
                <a:cs typeface="ＭＳ Ｐゴシック" charset="0"/>
              </a:rPr>
              <a:t> do we rely on measures (too much and you model noise, too little and you lose precision, model optimizes desired fit)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Instead of a lot of history, you just need the model’s last best guess to make a prediction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37</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Initialization – start with random model, converges over time (stable</a:t>
            </a:r>
            <a:r>
              <a:rPr lang="en-US" baseline="0">
                <a:ea typeface="ＭＳ Ｐゴシック" charset="0"/>
                <a:cs typeface="ＭＳ Ｐゴシック" charset="0"/>
              </a:rPr>
              <a:t> by 100 </a:t>
            </a:r>
            <a:r>
              <a:rPr lang="en-US" baseline="0" err="1">
                <a:ea typeface="ＭＳ Ｐゴシック" charset="0"/>
                <a:cs typeface="ＭＳ Ｐゴシック" charset="0"/>
              </a:rPr>
              <a:t>ms</a:t>
            </a:r>
            <a:r>
              <a:rPr lang="en-US" baseline="0">
                <a:ea typeface="ＭＳ Ｐゴシック" charset="0"/>
                <a:cs typeface="ＭＳ Ｐゴシック" charset="0"/>
              </a:rPr>
              <a: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 lot of matrix algebra to make</a:t>
            </a:r>
            <a:r>
              <a:rPr lang="en-US" baseline="0">
                <a:ea typeface="ＭＳ Ｐゴシック" charset="0"/>
                <a:cs typeface="ＭＳ Ｐゴシック" charset="0"/>
              </a:rPr>
              <a:t> generate a high </a:t>
            </a:r>
            <a:r>
              <a:rPr lang="en-US" baseline="0" err="1">
                <a:ea typeface="ＭＳ Ｐゴシック" charset="0"/>
                <a:cs typeface="ＭＳ Ｐゴシック" charset="0"/>
              </a:rPr>
              <a:t>dimesnional</a:t>
            </a:r>
            <a:r>
              <a:rPr lang="en-US" baseline="0">
                <a:ea typeface="ＭＳ Ｐゴシック" charset="0"/>
                <a:cs typeface="ＭＳ Ｐゴシック" charset="0"/>
              </a:rPr>
              <a:t> time varying VAR model</a:t>
            </a:r>
          </a:p>
          <a:p>
            <a:pPr eaLnBrk="1" hangingPunct="1"/>
            <a:endParaRPr lang="en-US" baseline="0">
              <a:ea typeface="ＭＳ Ｐゴシック" charset="0"/>
              <a:cs typeface="ＭＳ Ｐゴシック" charset="0"/>
            </a:endParaRPr>
          </a:p>
          <a:p>
            <a:pPr eaLnBrk="1" hangingPunct="1"/>
            <a:r>
              <a:rPr lang="en-US" baseline="0">
                <a:ea typeface="ＭＳ Ｐゴシック" charset="0"/>
                <a:cs typeface="ＭＳ Ｐゴシック" charset="0"/>
              </a:rPr>
              <a:t>Model uses least squares</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err="1">
                <a:ea typeface="ＭＳ Ｐゴシック" charset="0"/>
                <a:cs typeface="ＭＳ Ｐゴシック" charset="0"/>
              </a:rPr>
              <a:t>Kalman</a:t>
            </a:r>
            <a:r>
              <a:rPr lang="en-US">
                <a:ea typeface="ＭＳ Ｐゴシック" charset="0"/>
                <a:cs typeface="ＭＳ Ｐゴシック" charset="0"/>
              </a:rPr>
              <a:t> gain – how much</a:t>
            </a:r>
            <a:r>
              <a:rPr lang="en-US" baseline="0">
                <a:ea typeface="ＭＳ Ｐゴシック" charset="0"/>
                <a:cs typeface="ＭＳ Ｐゴシック" charset="0"/>
              </a:rPr>
              <a:t> do we rely on measures (too much and you model noise, too little and you lose precision, model optimizes desired fit)</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Instead of a lot of history, you just need the model’s last best guess to make a prediction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38</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Iceberg graph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D46B8398-8474-3B44-8A82-1E6947853C8D}" type="slidenum">
              <a:rPr lang="en-US" sz="1200" u="none"/>
              <a:pPr/>
              <a:t>39</a:t>
            </a:fld>
            <a:endParaRPr lang="en-US" sz="12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a:ea typeface="ＭＳ Ｐゴシック" charset="0"/>
                <a:cs typeface="ＭＳ Ｐゴシック" charset="0"/>
              </a:rPr>
              <a:t>Influences on left STG</a:t>
            </a:r>
            <a:r>
              <a:rPr lang="en-US" baseline="0">
                <a:ea typeface="ＭＳ Ｐゴシック" charset="0"/>
                <a:cs typeface="ＭＳ Ｐゴシック" charset="0"/>
              </a:rPr>
              <a:t> (greater for phonotactic bias in blue, greater for anti-bias in red, significance derived from binomial test)</a:t>
            </a:r>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Building an offramp in GPS so we can interrogate individual ROIs to understand what they are representing</a:t>
            </a:r>
          </a:p>
        </p:txBody>
      </p:sp>
      <p:sp>
        <p:nvSpPr>
          <p:cNvPr id="4" name="Slide Number Placeholder 3"/>
          <p:cNvSpPr>
            <a:spLocks noGrp="1"/>
          </p:cNvSpPr>
          <p:nvPr>
            <p:ph type="sldNum" sz="quarter" idx="5"/>
          </p:nvPr>
        </p:nvSpPr>
        <p:spPr/>
        <p:txBody>
          <a:bodyPr/>
          <a:lstStyle/>
          <a:p>
            <a:fld id="{2E5A07EE-C5C7-4140-9010-F844D1FEF631}" type="slidenum">
              <a:rPr lang="en-US" smtClean="0"/>
              <a:pPr/>
              <a:t>41</a:t>
            </a:fld>
            <a:endParaRPr lang="en-US"/>
          </a:p>
        </p:txBody>
      </p:sp>
    </p:spTree>
    <p:extLst>
      <p:ext uri="{BB962C8B-B14F-4D97-AF65-F5344CB8AC3E}">
        <p14:creationId xmlns:p14="http://schemas.microsoft.com/office/powerpoint/2010/main" val="1973354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surprising that the human brain is complex. Strategy is to focus on falsifiable predictions about narrow parts of the result, and hopefully work outward to embrace full complexity</a:t>
            </a:r>
          </a:p>
          <a:p>
            <a:endParaRPr lang="en-US"/>
          </a:p>
          <a:p>
            <a:r>
              <a:rPr lang="en-US"/>
              <a:t>Modelling will require more sophistication, including implementation of large scale dynamical systems approaches</a:t>
            </a:r>
          </a:p>
        </p:txBody>
      </p:sp>
      <p:sp>
        <p:nvSpPr>
          <p:cNvPr id="4" name="Slide Number Placeholder 3"/>
          <p:cNvSpPr>
            <a:spLocks noGrp="1"/>
          </p:cNvSpPr>
          <p:nvPr>
            <p:ph type="sldNum" sz="quarter" idx="5"/>
          </p:nvPr>
        </p:nvSpPr>
        <p:spPr/>
        <p:txBody>
          <a:bodyPr/>
          <a:lstStyle/>
          <a:p>
            <a:fld id="{2E5A07EE-C5C7-4140-9010-F844D1FEF631}" type="slidenum">
              <a:rPr lang="en-US" smtClean="0"/>
              <a:pPr/>
              <a:t>42</a:t>
            </a:fld>
            <a:endParaRPr lang="en-US"/>
          </a:p>
        </p:txBody>
      </p:sp>
    </p:spTree>
    <p:extLst>
      <p:ext uri="{BB962C8B-B14F-4D97-AF65-F5344CB8AC3E}">
        <p14:creationId xmlns:p14="http://schemas.microsoft.com/office/powerpoint/2010/main" val="3096091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 the beginning, rules were prescriptive (and God spoke directly with </a:t>
            </a:r>
            <a:r>
              <a:rPr lang="en-US" baseline="0" err="1"/>
              <a:t>Charleton</a:t>
            </a:r>
            <a:r>
              <a:rPr lang="en-US" baseline="0"/>
              <a:t> </a:t>
            </a:r>
            <a:r>
              <a:rPr lang="en-US" baseline="0" err="1"/>
              <a:t>Heston</a:t>
            </a:r>
            <a:r>
              <a:rPr lang="en-US" baseline="0"/>
              <a:t>)</a:t>
            </a:r>
          </a:p>
          <a:p>
            <a:endParaRPr lang="en-US" baseline="0"/>
          </a:p>
          <a:p>
            <a:r>
              <a:rPr lang="en-US" baseline="0"/>
              <a:t>Descriptive: 19</a:t>
            </a:r>
            <a:r>
              <a:rPr lang="en-US" baseline="30000"/>
              <a:t>th</a:t>
            </a:r>
            <a:r>
              <a:rPr lang="en-US" baseline="0"/>
              <a:t> century linguistics concerned with generating grammars to describe rapidly disappearing native American and other “exotic” languages (Cherokee informant Sequoya who developed written Cherokee </a:t>
            </a:r>
            <a:r>
              <a:rPr lang="en-US" baseline="0" err="1"/>
              <a:t>syllabary</a:t>
            </a:r>
            <a:r>
              <a:rPr lang="en-US" baseline="0"/>
              <a:t>, grammar first mapped by ethnographer James Mooney (1891)</a:t>
            </a:r>
          </a:p>
          <a:p>
            <a:endParaRPr lang="en-US" baseline="0"/>
          </a:p>
          <a:p>
            <a:r>
              <a:rPr lang="en-US" baseline="0"/>
              <a:t>Chomsky’s generative linguistics suggested that rules create structure</a:t>
            </a:r>
          </a:p>
          <a:p>
            <a:endParaRPr lang="en-US" baseline="0"/>
          </a:p>
          <a:p>
            <a:r>
              <a:rPr lang="en-US" baseline="0"/>
              <a:t>Advent of connectionism suggested that complex lawful behavior could emerge from dynamic mapping processes</a:t>
            </a:r>
          </a:p>
        </p:txBody>
      </p:sp>
      <p:sp>
        <p:nvSpPr>
          <p:cNvPr id="4" name="Slide Number Placeholder 3"/>
          <p:cNvSpPr>
            <a:spLocks noGrp="1"/>
          </p:cNvSpPr>
          <p:nvPr>
            <p:ph type="sldNum" sz="quarter" idx="10"/>
          </p:nvPr>
        </p:nvSpPr>
        <p:spPr/>
        <p:txBody>
          <a:bodyPr/>
          <a:lstStyle/>
          <a:p>
            <a:pPr>
              <a:defRPr/>
            </a:pPr>
            <a:fld id="{30D40932-31A7-564A-A8BD-CF43A1F04EB9}" type="slidenum">
              <a:rPr lang="en-US" smtClean="0"/>
              <a:pPr>
                <a:defRPr/>
              </a:pPr>
              <a:t>44</a:t>
            </a:fld>
            <a:endParaRPr lang="en-US"/>
          </a:p>
        </p:txBody>
      </p:sp>
    </p:spTree>
    <p:extLst>
      <p:ext uri="{BB962C8B-B14F-4D97-AF65-F5344CB8AC3E}">
        <p14:creationId xmlns:p14="http://schemas.microsoft.com/office/powerpoint/2010/main" val="142313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AF871324-FDE9-F943-89D0-A8A52DDB941B}" type="slidenum">
              <a:rPr lang="en-US" sz="1200" u="none"/>
              <a:pPr/>
              <a:t>6</a:t>
            </a:fld>
            <a:endParaRPr lang="en-US" sz="1200" u="none"/>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debate has lasted so long because the methodologies we use only allow us to look at processing stage at a time. This has allowed theorists on both sides of the debate to posit any functional architecture to account for  the relationship between all stages.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Traditional Ganong taps phoneme decision</a:t>
            </a:r>
          </a:p>
          <a:p>
            <a:pPr eaLnBrk="1" hangingPunct="1"/>
            <a:r>
              <a:rPr lang="en-US">
                <a:ea typeface="ＭＳ Ｐゴシック" charset="0"/>
                <a:cs typeface="ＭＳ Ｐゴシック" charset="0"/>
              </a:rPr>
              <a:t>Priming work by Andruski and more recent eyetracking work by McMurray  may address the lexical level (although these experiments are not necessarily meant to address Ganong</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Ganong-mediated compensaton taps phonetic processing (Elman &amp; McClelland, Pitt &amp; McQueen, Maguson etc.)</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All parts addressed independently, but across different paradigms, stimuli, and subjects.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Speech sound processing in </a:t>
            </a:r>
            <a:r>
              <a:rPr lang="en-US" err="1"/>
              <a:t>pSTG</a:t>
            </a:r>
            <a:r>
              <a:rPr lang="en-US"/>
              <a:t> based on fMRI, </a:t>
            </a:r>
            <a:r>
              <a:rPr lang="en-US" err="1"/>
              <a:t>iEEG</a:t>
            </a:r>
            <a:r>
              <a:rPr lang="en-US"/>
              <a:t> work by Eddy Chang etc.</a:t>
            </a:r>
          </a:p>
        </p:txBody>
      </p:sp>
      <p:sp>
        <p:nvSpPr>
          <p:cNvPr id="4" name="Slide Number Placeholder 3"/>
          <p:cNvSpPr>
            <a:spLocks noGrp="1"/>
          </p:cNvSpPr>
          <p:nvPr>
            <p:ph type="sldNum" sz="quarter" idx="10"/>
          </p:nvPr>
        </p:nvSpPr>
        <p:spPr/>
        <p:txBody>
          <a:bodyPr/>
          <a:lstStyle/>
          <a:p>
            <a:fld id="{2E5A07EE-C5C7-4140-9010-F844D1FEF631}" type="slidenum">
              <a:rPr lang="en-US" smtClean="0"/>
              <a:pPr/>
              <a:t>45</a:t>
            </a:fld>
            <a:endParaRPr lang="en-US"/>
          </a:p>
        </p:txBody>
      </p:sp>
    </p:spTree>
    <p:extLst>
      <p:ext uri="{BB962C8B-B14F-4D97-AF65-F5344CB8AC3E}">
        <p14:creationId xmlns:p14="http://schemas.microsoft.com/office/powerpoint/2010/main" val="217716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AF871324-FDE9-F943-89D0-A8A52DDB941B}" type="slidenum">
              <a:rPr lang="en-US" sz="1200" u="none"/>
              <a:pPr/>
              <a:t>7</a:t>
            </a:fld>
            <a:endParaRPr lang="en-US" sz="1200" u="none"/>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Turning a silver coin into a brass 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fld id="{B3593772-C898-874F-81B7-B2E3471E29C2}" type="slidenum">
              <a:rPr lang="en-US" sz="1200" u="none"/>
              <a:pPr/>
              <a:t>8</a:t>
            </a:fld>
            <a:endParaRPr lang="en-US" sz="1200" u="none"/>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fMRI in </a:t>
            </a:r>
            <a:r>
              <a:rPr lang="en-US" dirty="0" err="1">
                <a:ea typeface="ＭＳ Ｐゴシック" charset="0"/>
                <a:cs typeface="ＭＳ Ｐゴシック" charset="0"/>
              </a:rPr>
              <a:t>princxiple</a:t>
            </a:r>
            <a:r>
              <a:rPr lang="en-US" dirty="0">
                <a:ea typeface="ＭＳ Ｐゴシック" charset="0"/>
                <a:cs typeface="ＭＳ Ｐゴシック" charset="0"/>
              </a:rPr>
              <a:t> allows us to look at activation in all parts of the system, which seems like an advance.</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Emily Meyers(at Brown) found increased activation of STG (associated with phonetic processing) and the anterior and posterior cingulate (associated with tasks involving explicit decision making)</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Implication: The </a:t>
            </a:r>
            <a:r>
              <a:rPr lang="en-US" dirty="0" err="1">
                <a:ea typeface="ＭＳ Ｐゴシック" charset="0"/>
                <a:cs typeface="ＭＳ Ｐゴシック" charset="0"/>
              </a:rPr>
              <a:t>Ganong</a:t>
            </a:r>
            <a:r>
              <a:rPr lang="en-US" dirty="0">
                <a:ea typeface="ＭＳ Ｐゴシック" charset="0"/>
                <a:cs typeface="ＭＳ Ｐゴシック" charset="0"/>
              </a:rPr>
              <a:t> effect is perceptual</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Related: Joe Toscano published a paper in Psychological Science last week showing prior </a:t>
            </a:r>
            <a:r>
              <a:rPr lang="en-US" dirty="0" err="1">
                <a:ea typeface="ＭＳ Ｐゴシック" charset="0"/>
                <a:cs typeface="ＭＳ Ｐゴシック" charset="0"/>
              </a:rPr>
              <a:t>conrext</a:t>
            </a:r>
            <a:r>
              <a:rPr lang="en-US" dirty="0">
                <a:ea typeface="ＭＳ Ｐゴシック" charset="0"/>
                <a:cs typeface="ＭＳ Ｐゴシック" charset="0"/>
              </a:rPr>
              <a:t> (</a:t>
            </a:r>
            <a:r>
              <a:rPr lang="en-US" dirty="0" err="1">
                <a:ea typeface="ＭＳ Ｐゴシック" charset="0"/>
                <a:cs typeface="ＭＳ Ｐゴシック" charset="0"/>
              </a:rPr>
              <a:t>assocoiatiuve</a:t>
            </a:r>
            <a:r>
              <a:rPr lang="en-US" dirty="0">
                <a:ea typeface="ＭＳ Ｐゴシック" charset="0"/>
                <a:cs typeface="ＭＳ Ｐゴシック" charset="0"/>
              </a:rPr>
              <a:t> priming MARCH-band)  reduced amplitude of N1 component for </a:t>
            </a:r>
            <a:r>
              <a:rPr lang="en-US" dirty="0" err="1">
                <a:ea typeface="ＭＳ Ｐゴシック" charset="0"/>
                <a:cs typeface="ＭＳ Ｐゴシック" charset="0"/>
              </a:rPr>
              <a:t>onst</a:t>
            </a:r>
            <a:r>
              <a:rPr lang="en-US" dirty="0">
                <a:ea typeface="ＭＳ Ｐゴシック" charset="0"/>
                <a:cs typeface="ＭＳ Ｐゴシック" charset="0"/>
              </a:rPr>
              <a:t> of the primed word in the 75 msce-125 </a:t>
            </a:r>
            <a:r>
              <a:rPr lang="en-US" dirty="0" err="1">
                <a:ea typeface="ＭＳ Ｐゴシック" charset="0"/>
                <a:cs typeface="ＭＳ Ｐゴシック" charset="0"/>
              </a:rPr>
              <a:t>msec</a:t>
            </a:r>
            <a:r>
              <a:rPr lang="en-US" dirty="0">
                <a:ea typeface="ＭＳ Ｐゴシック" charset="0"/>
                <a:cs typeface="ＭＳ Ｐゴシック" charset="0"/>
              </a:rPr>
              <a:t> window -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have used this approach, perhaps looking at phase coherence or power (functional connectivity approaches with effective connectivity) to look for functional architecture underlying visual processing or attention </a:t>
            </a:r>
          </a:p>
        </p:txBody>
      </p:sp>
      <p:sp>
        <p:nvSpPr>
          <p:cNvPr id="4" name="Slide Number Placeholder 3"/>
          <p:cNvSpPr>
            <a:spLocks noGrp="1"/>
          </p:cNvSpPr>
          <p:nvPr>
            <p:ph type="sldNum" sz="quarter" idx="10"/>
          </p:nvPr>
        </p:nvSpPr>
        <p:spPr/>
        <p:txBody>
          <a:bodyPr/>
          <a:lstStyle/>
          <a:p>
            <a:fld id="{2E5A07EE-C5C7-4140-9010-F844D1FEF631}" type="slidenum">
              <a:rPr lang="en-US" smtClean="0"/>
              <a:pPr/>
              <a:t>9</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Graduated in 1909 at age 14, went on to PhD in math at Harvard,</a:t>
            </a:r>
            <a:r>
              <a:rPr lang="en-US" baseline="0" dirty="0"/>
              <a:t> career at MIT</a:t>
            </a:r>
          </a:p>
          <a:p>
            <a:r>
              <a:rPr lang="en-US" baseline="0" dirty="0"/>
              <a:t>Father of cybernetics</a:t>
            </a:r>
            <a:endParaRPr lang="en-US" dirty="0"/>
          </a:p>
        </p:txBody>
      </p:sp>
      <p:sp>
        <p:nvSpPr>
          <p:cNvPr id="4" name="Slide Number Placeholder 3"/>
          <p:cNvSpPr>
            <a:spLocks noGrp="1"/>
          </p:cNvSpPr>
          <p:nvPr>
            <p:ph type="sldNum" sz="quarter" idx="10"/>
          </p:nvPr>
        </p:nvSpPr>
        <p:spPr/>
        <p:txBody>
          <a:bodyPr/>
          <a:lstStyle/>
          <a:p>
            <a:fld id="{2E5A07EE-C5C7-4140-9010-F844D1FEF631}" type="slidenum">
              <a:rPr lang="en-US" smtClean="0"/>
              <a:pPr/>
              <a:t>10</a:t>
            </a:fld>
            <a:endParaRPr lang="en-US"/>
          </a:p>
        </p:txBody>
      </p:sp>
    </p:spTree>
    <p:extLst>
      <p:ext uri="{BB962C8B-B14F-4D97-AF65-F5344CB8AC3E}">
        <p14:creationId xmlns:p14="http://schemas.microsoft.com/office/powerpoint/2010/main" val="272853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Speech sound processing in </a:t>
            </a:r>
            <a:r>
              <a:rPr lang="en-US" dirty="0" err="1"/>
              <a:t>pSTG</a:t>
            </a:r>
            <a:r>
              <a:rPr lang="en-US" dirty="0"/>
              <a:t> based on fMRI, </a:t>
            </a:r>
            <a:r>
              <a:rPr lang="en-US" dirty="0" err="1"/>
              <a:t>iEEG</a:t>
            </a:r>
            <a:r>
              <a:rPr lang="en-US" dirty="0"/>
              <a:t> work by Eddy Chang etc.</a:t>
            </a:r>
          </a:p>
        </p:txBody>
      </p:sp>
      <p:sp>
        <p:nvSpPr>
          <p:cNvPr id="4" name="Slide Number Placeholder 3"/>
          <p:cNvSpPr>
            <a:spLocks noGrp="1"/>
          </p:cNvSpPr>
          <p:nvPr>
            <p:ph type="sldNum" sz="quarter" idx="10"/>
          </p:nvPr>
        </p:nvSpPr>
        <p:spPr/>
        <p:txBody>
          <a:bodyPr/>
          <a:lstStyle/>
          <a:p>
            <a:fld id="{2E5A07EE-C5C7-4140-9010-F844D1FEF631}" type="slidenum">
              <a:rPr lang="en-US" smtClean="0"/>
              <a:pPr/>
              <a:t>11</a:t>
            </a:fld>
            <a:endParaRPr lang="en-US"/>
          </a:p>
        </p:txBody>
      </p:sp>
    </p:spTree>
    <p:extLst>
      <p:ext uri="{BB962C8B-B14F-4D97-AF65-F5344CB8AC3E}">
        <p14:creationId xmlns:p14="http://schemas.microsoft.com/office/powerpoint/2010/main" val="292072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C29987-A149-3744-B935-5F61140D78D0}" type="datetimeFigureOut">
              <a:rPr lang="en-US" smtClean="0"/>
              <a:pPr/>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338216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29987-A149-3744-B935-5F61140D78D0}" type="datetimeFigureOut">
              <a:rPr lang="en-US" smtClean="0"/>
              <a:pPr/>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315705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29987-A149-3744-B935-5F61140D78D0}" type="datetimeFigureOut">
              <a:rPr lang="en-US" smtClean="0"/>
              <a:pPr/>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166964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29987-A149-3744-B935-5F61140D78D0}" type="datetimeFigureOut">
              <a:rPr lang="en-US" smtClean="0"/>
              <a:pPr/>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390174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C29987-A149-3744-B935-5F61140D78D0}" type="datetimeFigureOut">
              <a:rPr lang="en-US" smtClean="0"/>
              <a:pPr/>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244763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C29987-A149-3744-B935-5F61140D78D0}" type="datetimeFigureOut">
              <a:rPr lang="en-US" smtClean="0"/>
              <a:pPr/>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24109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C29987-A149-3744-B935-5F61140D78D0}" type="datetimeFigureOut">
              <a:rPr lang="en-US" smtClean="0"/>
              <a:pPr/>
              <a:t>5/2/19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294887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C29987-A149-3744-B935-5F61140D78D0}" type="datetimeFigureOut">
              <a:rPr lang="en-US" smtClean="0"/>
              <a:pPr/>
              <a:t>5/2/19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173508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29987-A149-3744-B935-5F61140D78D0}" type="datetimeFigureOut">
              <a:rPr lang="en-US" smtClean="0"/>
              <a:pPr/>
              <a:t>5/2/19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159773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C29987-A149-3744-B935-5F61140D78D0}" type="datetimeFigureOut">
              <a:rPr lang="en-US" smtClean="0"/>
              <a:pPr/>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714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C29987-A149-3744-B935-5F61140D78D0}" type="datetimeFigureOut">
              <a:rPr lang="en-US" smtClean="0"/>
              <a:pPr/>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E9071-B0AA-DB40-BDEB-B77D3CC30012}" type="slidenum">
              <a:rPr lang="en-US" smtClean="0"/>
              <a:pPr/>
              <a:t>‹#›</a:t>
            </a:fld>
            <a:endParaRPr lang="en-US"/>
          </a:p>
        </p:txBody>
      </p:sp>
    </p:spTree>
    <p:extLst>
      <p:ext uri="{BB962C8B-B14F-4D97-AF65-F5344CB8AC3E}">
        <p14:creationId xmlns:p14="http://schemas.microsoft.com/office/powerpoint/2010/main" val="46678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29987-A149-3744-B935-5F61140D78D0}" type="datetimeFigureOut">
              <a:rPr lang="en-US" smtClean="0"/>
              <a:pPr/>
              <a:t>5/2/19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E9071-B0AA-DB40-BDEB-B77D3CC30012}" type="slidenum">
              <a:rPr lang="en-US" smtClean="0"/>
              <a:pPr/>
              <a:t>‹#›</a:t>
            </a:fld>
            <a:endParaRPr lang="en-US"/>
          </a:p>
        </p:txBody>
      </p:sp>
    </p:spTree>
    <p:extLst>
      <p:ext uri="{BB962C8B-B14F-4D97-AF65-F5344CB8AC3E}">
        <p14:creationId xmlns:p14="http://schemas.microsoft.com/office/powerpoint/2010/main" val="8219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microsoft.com/office/2007/relationships/media" Target="../media/media2.wav"/><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2014.igem.org/Team:MIT/Outreach" TargetMode="External"/><Relationship Id="rId13" Type="http://schemas.openxmlformats.org/officeDocument/2006/relationships/image" Target="../media/image38.jpeg"/><Relationship Id="rId18" Type="http://schemas.openxmlformats.org/officeDocument/2006/relationships/image" Target="../media/image42.jpeg"/><Relationship Id="rId3" Type="http://schemas.openxmlformats.org/officeDocument/2006/relationships/image" Target="../media/image30.png"/><Relationship Id="rId7" Type="http://schemas.openxmlformats.org/officeDocument/2006/relationships/image" Target="../media/image34.jpg"/><Relationship Id="rId12" Type="http://schemas.openxmlformats.org/officeDocument/2006/relationships/hyperlink" Target="https://in.linkedin.com/in/ricky-d-sachdeva-33a02a66" TargetMode="External"/><Relationship Id="rId17" Type="http://schemas.openxmlformats.org/officeDocument/2006/relationships/image" Target="../media/image41.jpeg"/><Relationship Id="rId2" Type="http://schemas.openxmlformats.org/officeDocument/2006/relationships/notesSlide" Target="../notesSlides/notesSlide39.xml"/><Relationship Id="rId16" Type="http://schemas.openxmlformats.org/officeDocument/2006/relationships/image" Target="../media/image40.tiff"/><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7.jpeg"/><Relationship Id="rId5" Type="http://schemas.openxmlformats.org/officeDocument/2006/relationships/image" Target="../media/image32.jpeg"/><Relationship Id="rId15" Type="http://schemas.openxmlformats.org/officeDocument/2006/relationships/image" Target="../media/image39.jpeg"/><Relationship Id="rId10" Type="http://schemas.openxmlformats.org/officeDocument/2006/relationships/image" Target="../media/image36.jpeg"/><Relationship Id="rId4" Type="http://schemas.openxmlformats.org/officeDocument/2006/relationships/image" Target="../media/image31.jpeg"/><Relationship Id="rId9" Type="http://schemas.openxmlformats.org/officeDocument/2006/relationships/image" Target="../media/image35.tiff"/><Relationship Id="rId14" Type="http://schemas.openxmlformats.org/officeDocument/2006/relationships/hyperlink" Target="https://www.google.com/imgres?imgurl=https%3A%2F%2Fweb1.ccv.brown.edu%2Fsites%2Fdefault%2Ffiles%2Ftom.png&amp;imgrefurl=https%3A%2F%2Fweb1.ccv.brown.edu%2Ftom&amp;docid=2-3vzI8sNQKPDM&amp;tbnid=zFjMoMib8586_M%3A&amp;vet=10ahUKEwjd-bDEwevgAhWPNd8KHdU9DuUQMwg7KAQwBA..i&amp;w=714&amp;h=938&amp;client=firefox-b-1-d&amp;bih=781&amp;biw=1046&amp;q=Tom%20Sgouros&amp;ved=0ahUKEwjd-bDEwevgAhWPNd8KHdU9DuUQMwg7KAQwBA&amp;iact=mrc&amp;uact=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82" y="1752601"/>
            <a:ext cx="9179482" cy="2000250"/>
          </a:xfrm>
        </p:spPr>
        <p:txBody>
          <a:bodyPr>
            <a:normAutofit fontScale="90000"/>
          </a:bodyPr>
          <a:lstStyle/>
          <a:p>
            <a:r>
              <a:rPr lang="en-US" sz="4800" dirty="0"/>
              <a:t>Large scale high temporal resolution effective connectivity analysis from MEG and the problem of inference</a:t>
            </a:r>
            <a:endParaRPr lang="en-US" dirty="0">
              <a:solidFill>
                <a:srgbClr val="000090"/>
              </a:solidFill>
            </a:endParaRPr>
          </a:p>
        </p:txBody>
      </p:sp>
      <p:sp>
        <p:nvSpPr>
          <p:cNvPr id="3" name="Subtitle 2"/>
          <p:cNvSpPr>
            <a:spLocks noGrp="1"/>
          </p:cNvSpPr>
          <p:nvPr>
            <p:ph type="subTitle" idx="1"/>
          </p:nvPr>
        </p:nvSpPr>
        <p:spPr>
          <a:xfrm>
            <a:off x="1688492" y="4791127"/>
            <a:ext cx="5767015" cy="1382495"/>
          </a:xfrm>
        </p:spPr>
        <p:txBody>
          <a:bodyPr>
            <a:normAutofit fontScale="62500" lnSpcReduction="20000"/>
          </a:bodyPr>
          <a:lstStyle/>
          <a:p>
            <a:pPr>
              <a:lnSpc>
                <a:spcPct val="90000"/>
              </a:lnSpc>
            </a:pPr>
            <a:r>
              <a:rPr lang="en-US" dirty="0">
                <a:solidFill>
                  <a:schemeClr val="tx1"/>
                </a:solidFill>
                <a:latin typeface="Arial" charset="0"/>
                <a:ea typeface="ＭＳ Ｐゴシック" charset="0"/>
                <a:cs typeface="ＭＳ Ｐゴシック" charset="0"/>
              </a:rPr>
              <a:t>David </a:t>
            </a:r>
            <a:r>
              <a:rPr lang="en-US" dirty="0" err="1">
                <a:solidFill>
                  <a:schemeClr val="tx1"/>
                </a:solidFill>
                <a:latin typeface="Arial" charset="0"/>
                <a:ea typeface="ＭＳ Ｐゴシック" charset="0"/>
                <a:cs typeface="ＭＳ Ｐゴシック" charset="0"/>
              </a:rPr>
              <a:t>Gow</a:t>
            </a:r>
            <a:endParaRPr lang="en-US">
              <a:solidFill>
                <a:schemeClr val="tx1"/>
              </a:solidFill>
              <a:latin typeface="Arial" charset="0"/>
              <a:ea typeface="ＭＳ Ｐゴシック" charset="0"/>
              <a:cs typeface="ＭＳ Ｐゴシック" charset="0"/>
            </a:endParaRPr>
          </a:p>
          <a:p>
            <a:pPr>
              <a:lnSpc>
                <a:spcPct val="90000"/>
              </a:lnSpc>
            </a:pPr>
            <a:r>
              <a:rPr lang="en-US">
                <a:solidFill>
                  <a:schemeClr val="tx1"/>
                </a:solidFill>
                <a:latin typeface="Arial" charset="0"/>
                <a:ea typeface="ＭＳ Ｐゴシック" charset="0"/>
                <a:cs typeface="ＭＳ Ｐゴシック" charset="0"/>
              </a:rPr>
              <a:t>Massachusetts General Hospital/</a:t>
            </a:r>
            <a:r>
              <a:rPr lang="en-US" err="1">
                <a:solidFill>
                  <a:schemeClr val="tx1"/>
                </a:solidFill>
                <a:latin typeface="Arial" charset="0"/>
                <a:ea typeface="ＭＳ Ｐゴシック" charset="0"/>
                <a:cs typeface="ＭＳ Ｐゴシック" charset="0"/>
              </a:rPr>
              <a:t>Athinuola</a:t>
            </a:r>
            <a:r>
              <a:rPr lang="en-US">
                <a:solidFill>
                  <a:schemeClr val="tx1"/>
                </a:solidFill>
                <a:latin typeface="Arial" charset="0"/>
                <a:ea typeface="ＭＳ Ｐゴシック" charset="0"/>
                <a:cs typeface="ＭＳ Ｐゴシック" charset="0"/>
              </a:rPr>
              <a:t> A. </a:t>
            </a:r>
            <a:r>
              <a:rPr lang="en-US" err="1">
                <a:solidFill>
                  <a:schemeClr val="tx1"/>
                </a:solidFill>
                <a:latin typeface="Arial" charset="0"/>
                <a:ea typeface="ＭＳ Ｐゴシック" charset="0"/>
                <a:cs typeface="ＭＳ Ｐゴシック" charset="0"/>
              </a:rPr>
              <a:t>Martinos</a:t>
            </a:r>
            <a:r>
              <a:rPr lang="en-US">
                <a:solidFill>
                  <a:schemeClr val="tx1"/>
                </a:solidFill>
                <a:latin typeface="Arial" charset="0"/>
                <a:ea typeface="ＭＳ Ｐゴシック" charset="0"/>
                <a:cs typeface="ＭＳ Ｐゴシック" charset="0"/>
              </a:rPr>
              <a:t> Center for Biomedical Imaging/Salem State University </a:t>
            </a:r>
          </a:p>
          <a:p>
            <a:pPr>
              <a:lnSpc>
                <a:spcPct val="90000"/>
              </a:lnSpc>
            </a:pPr>
            <a:r>
              <a:rPr lang="en-US" err="1">
                <a:solidFill>
                  <a:schemeClr val="tx1"/>
                </a:solidFill>
                <a:latin typeface="Arial" charset="0"/>
                <a:ea typeface="ＭＳ Ｐゴシック" charset="0"/>
                <a:cs typeface="ＭＳ Ｐゴシック" charset="0"/>
              </a:rPr>
              <a:t>gow@helix.mgh.harvard.edu</a:t>
            </a:r>
            <a:endParaRPr lang="en-US">
              <a:solidFill>
                <a:schemeClr val="tx1"/>
              </a:solidFill>
              <a:latin typeface="Calibri" charset="0"/>
              <a:ea typeface="ＭＳ Ｐゴシック" charset="0"/>
              <a:cs typeface="ＭＳ Ｐゴシック" charset="0"/>
            </a:endParaRPr>
          </a:p>
          <a:p>
            <a:endParaRPr lang="en-US"/>
          </a:p>
        </p:txBody>
      </p:sp>
      <p:pic>
        <p:nvPicPr>
          <p:cNvPr id="5" name="Picture 4"/>
          <p:cNvPicPr>
            <a:picLocks noChangeAspect="1"/>
          </p:cNvPicPr>
          <p:nvPr/>
        </p:nvPicPr>
        <p:blipFill>
          <a:blip r:embed="rId3"/>
          <a:stretch>
            <a:fillRect/>
          </a:stretch>
        </p:blipFill>
        <p:spPr>
          <a:xfrm>
            <a:off x="180418" y="0"/>
            <a:ext cx="3016148" cy="1400224"/>
          </a:xfrm>
          <a:prstGeom prst="rect">
            <a:avLst/>
          </a:prstGeom>
        </p:spPr>
      </p:pic>
      <p:sp>
        <p:nvSpPr>
          <p:cNvPr id="6" name="TextBox 5"/>
          <p:cNvSpPr txBox="1"/>
          <p:nvPr/>
        </p:nvSpPr>
        <p:spPr>
          <a:xfrm>
            <a:off x="2971011" y="6395600"/>
            <a:ext cx="3331810" cy="369332"/>
          </a:xfrm>
          <a:prstGeom prst="rect">
            <a:avLst/>
          </a:prstGeom>
          <a:noFill/>
        </p:spPr>
        <p:txBody>
          <a:bodyPr wrap="none" rtlCol="0">
            <a:spAutoFit/>
          </a:bodyPr>
          <a:lstStyle/>
          <a:p>
            <a:r>
              <a:rPr lang="en-US" dirty="0"/>
              <a:t>MIT MEG Workshop, May 6, 2019</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507" y="28624"/>
            <a:ext cx="13716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168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Identify key components of processing models</a:t>
            </a:r>
          </a:p>
        </p:txBody>
      </p:sp>
      <p:sp>
        <p:nvSpPr>
          <p:cNvPr id="3" name="TextBox 2"/>
          <p:cNvSpPr txBox="1"/>
          <p:nvPr/>
        </p:nvSpPr>
        <p:spPr>
          <a:xfrm>
            <a:off x="1295560" y="5507766"/>
            <a:ext cx="2077812" cy="584776"/>
          </a:xfrm>
          <a:prstGeom prst="rect">
            <a:avLst/>
          </a:prstGeom>
          <a:noFill/>
        </p:spPr>
        <p:txBody>
          <a:bodyPr wrap="none" rtlCol="0">
            <a:spAutoFit/>
          </a:bodyPr>
          <a:lstStyle/>
          <a:p>
            <a:r>
              <a:rPr lang="en-US" sz="3200">
                <a:latin typeface="Arial"/>
                <a:cs typeface="Arial"/>
              </a:rPr>
              <a:t>Interactive</a:t>
            </a:r>
          </a:p>
        </p:txBody>
      </p:sp>
      <p:sp>
        <p:nvSpPr>
          <p:cNvPr id="4" name="TextBox 3"/>
          <p:cNvSpPr txBox="1"/>
          <p:nvPr/>
        </p:nvSpPr>
        <p:spPr>
          <a:xfrm>
            <a:off x="6444403" y="5456967"/>
            <a:ext cx="2483372" cy="584775"/>
          </a:xfrm>
          <a:prstGeom prst="rect">
            <a:avLst/>
          </a:prstGeom>
          <a:noFill/>
        </p:spPr>
        <p:txBody>
          <a:bodyPr wrap="none" rtlCol="0">
            <a:spAutoFit/>
          </a:bodyPr>
          <a:lstStyle/>
          <a:p>
            <a:r>
              <a:rPr lang="en-US" sz="3200">
                <a:latin typeface="Arial"/>
                <a:cs typeface="Arial"/>
              </a:rPr>
              <a:t>Feedforward</a:t>
            </a:r>
          </a:p>
        </p:txBody>
      </p:sp>
      <p:sp>
        <p:nvSpPr>
          <p:cNvPr id="5" name="TextBox 4"/>
          <p:cNvSpPr txBox="1"/>
          <p:nvPr/>
        </p:nvSpPr>
        <p:spPr>
          <a:xfrm>
            <a:off x="1481823" y="2198083"/>
            <a:ext cx="1362873" cy="584776"/>
          </a:xfrm>
          <a:prstGeom prst="rect">
            <a:avLst/>
          </a:prstGeom>
          <a:solidFill>
            <a:srgbClr val="3366FF"/>
          </a:solidFill>
        </p:spPr>
        <p:txBody>
          <a:bodyPr wrap="none" rtlCol="0">
            <a:spAutoFit/>
          </a:bodyPr>
          <a:lstStyle/>
          <a:p>
            <a:r>
              <a:rPr lang="en-US" sz="3200">
                <a:latin typeface="Arial"/>
                <a:cs typeface="Arial"/>
              </a:rPr>
              <a:t>Words</a:t>
            </a:r>
          </a:p>
        </p:txBody>
      </p:sp>
      <p:sp>
        <p:nvSpPr>
          <p:cNvPr id="6" name="TextBox 5"/>
          <p:cNvSpPr txBox="1"/>
          <p:nvPr/>
        </p:nvSpPr>
        <p:spPr>
          <a:xfrm>
            <a:off x="5608385" y="2983209"/>
            <a:ext cx="1362873" cy="584776"/>
          </a:xfrm>
          <a:prstGeom prst="rect">
            <a:avLst/>
          </a:prstGeom>
          <a:solidFill>
            <a:srgbClr val="3366FF"/>
          </a:solidFill>
        </p:spPr>
        <p:txBody>
          <a:bodyPr wrap="none" rtlCol="0">
            <a:spAutoFit/>
          </a:bodyPr>
          <a:lstStyle/>
          <a:p>
            <a:r>
              <a:rPr lang="en-US" sz="3200">
                <a:latin typeface="Arial"/>
                <a:cs typeface="Arial"/>
              </a:rPr>
              <a:t>Words</a:t>
            </a:r>
          </a:p>
        </p:txBody>
      </p:sp>
      <p:sp>
        <p:nvSpPr>
          <p:cNvPr id="7" name="TextBox 6"/>
          <p:cNvSpPr txBox="1"/>
          <p:nvPr/>
        </p:nvSpPr>
        <p:spPr>
          <a:xfrm>
            <a:off x="1481823" y="4534347"/>
            <a:ext cx="1576473" cy="584776"/>
          </a:xfrm>
          <a:prstGeom prst="rect">
            <a:avLst/>
          </a:prstGeom>
          <a:solidFill>
            <a:srgbClr val="008000"/>
          </a:solidFill>
        </p:spPr>
        <p:txBody>
          <a:bodyPr wrap="none" rtlCol="0">
            <a:spAutoFit/>
          </a:bodyPr>
          <a:lstStyle/>
          <a:p>
            <a:r>
              <a:rPr lang="en-US" sz="3200">
                <a:latin typeface="Arial"/>
                <a:cs typeface="Arial"/>
              </a:rPr>
              <a:t>Sounds</a:t>
            </a:r>
          </a:p>
        </p:txBody>
      </p:sp>
      <p:sp>
        <p:nvSpPr>
          <p:cNvPr id="8" name="TextBox 7"/>
          <p:cNvSpPr txBox="1"/>
          <p:nvPr/>
        </p:nvSpPr>
        <p:spPr>
          <a:xfrm>
            <a:off x="6696151" y="4506641"/>
            <a:ext cx="1576473" cy="584776"/>
          </a:xfrm>
          <a:prstGeom prst="rect">
            <a:avLst/>
          </a:prstGeom>
          <a:solidFill>
            <a:srgbClr val="008000"/>
          </a:solidFill>
        </p:spPr>
        <p:txBody>
          <a:bodyPr wrap="none" rtlCol="0">
            <a:spAutoFit/>
          </a:bodyPr>
          <a:lstStyle/>
          <a:p>
            <a:r>
              <a:rPr lang="en-US" sz="3200">
                <a:latin typeface="Arial"/>
                <a:cs typeface="Arial"/>
              </a:rPr>
              <a:t>Sounds</a:t>
            </a:r>
          </a:p>
        </p:txBody>
      </p:sp>
      <p:sp>
        <p:nvSpPr>
          <p:cNvPr id="10" name="TextBox 9">
            <a:extLst>
              <a:ext uri="{FF2B5EF4-FFF2-40B4-BE49-F238E27FC236}">
                <a16:creationId xmlns:a16="http://schemas.microsoft.com/office/drawing/2014/main" id="{7823BBA6-1142-314F-8D93-83F1BE9FF8C2}"/>
              </a:ext>
            </a:extLst>
          </p:cNvPr>
          <p:cNvSpPr txBox="1"/>
          <p:nvPr/>
        </p:nvSpPr>
        <p:spPr>
          <a:xfrm>
            <a:off x="7323927" y="2098828"/>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sp>
        <p:nvSpPr>
          <p:cNvPr id="11" name="TextBox 10">
            <a:extLst>
              <a:ext uri="{FF2B5EF4-FFF2-40B4-BE49-F238E27FC236}">
                <a16:creationId xmlns:a16="http://schemas.microsoft.com/office/drawing/2014/main" id="{059CDA7A-3BD0-2E4B-98D7-425F1B057A58}"/>
              </a:ext>
            </a:extLst>
          </p:cNvPr>
          <p:cNvSpPr txBox="1"/>
          <p:nvPr/>
        </p:nvSpPr>
        <p:spPr>
          <a:xfrm>
            <a:off x="3195875" y="2983210"/>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spTree>
    <p:extLst>
      <p:ext uri="{BB962C8B-B14F-4D97-AF65-F5344CB8AC3E}">
        <p14:creationId xmlns:p14="http://schemas.microsoft.com/office/powerpoint/2010/main" val="182785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560" y="5507766"/>
            <a:ext cx="2077812" cy="584776"/>
          </a:xfrm>
          <a:prstGeom prst="rect">
            <a:avLst/>
          </a:prstGeom>
          <a:noFill/>
        </p:spPr>
        <p:txBody>
          <a:bodyPr wrap="none" rtlCol="0">
            <a:spAutoFit/>
          </a:bodyPr>
          <a:lstStyle/>
          <a:p>
            <a:r>
              <a:rPr lang="en-US" sz="3200">
                <a:latin typeface="Arial"/>
                <a:cs typeface="Arial"/>
              </a:rPr>
              <a:t>Interactive</a:t>
            </a:r>
          </a:p>
        </p:txBody>
      </p:sp>
      <p:sp>
        <p:nvSpPr>
          <p:cNvPr id="4" name="TextBox 3"/>
          <p:cNvSpPr txBox="1"/>
          <p:nvPr/>
        </p:nvSpPr>
        <p:spPr>
          <a:xfrm>
            <a:off x="6444403" y="5456967"/>
            <a:ext cx="2483372" cy="584775"/>
          </a:xfrm>
          <a:prstGeom prst="rect">
            <a:avLst/>
          </a:prstGeom>
          <a:noFill/>
        </p:spPr>
        <p:txBody>
          <a:bodyPr wrap="none" rtlCol="0">
            <a:spAutoFit/>
          </a:bodyPr>
          <a:lstStyle/>
          <a:p>
            <a:r>
              <a:rPr lang="en-US" sz="3200">
                <a:latin typeface="Arial"/>
                <a:cs typeface="Arial"/>
              </a:rPr>
              <a:t>Feedforward</a:t>
            </a:r>
          </a:p>
        </p:txBody>
      </p:sp>
      <p:sp>
        <p:nvSpPr>
          <p:cNvPr id="5" name="TextBox 4"/>
          <p:cNvSpPr txBox="1"/>
          <p:nvPr/>
        </p:nvSpPr>
        <p:spPr>
          <a:xfrm>
            <a:off x="1481823" y="2198083"/>
            <a:ext cx="1362873" cy="584776"/>
          </a:xfrm>
          <a:prstGeom prst="rect">
            <a:avLst/>
          </a:prstGeom>
          <a:solidFill>
            <a:srgbClr val="3366FF"/>
          </a:solidFill>
        </p:spPr>
        <p:txBody>
          <a:bodyPr wrap="none" rtlCol="0">
            <a:spAutoFit/>
          </a:bodyPr>
          <a:lstStyle/>
          <a:p>
            <a:r>
              <a:rPr lang="en-US" sz="3200">
                <a:latin typeface="Arial"/>
                <a:cs typeface="Arial"/>
              </a:rPr>
              <a:t>Words</a:t>
            </a:r>
          </a:p>
        </p:txBody>
      </p:sp>
      <p:sp>
        <p:nvSpPr>
          <p:cNvPr id="7" name="TextBox 6"/>
          <p:cNvSpPr txBox="1"/>
          <p:nvPr/>
        </p:nvSpPr>
        <p:spPr>
          <a:xfrm>
            <a:off x="1481823" y="4534347"/>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8" name="TextBox 7"/>
          <p:cNvSpPr txBox="1"/>
          <p:nvPr/>
        </p:nvSpPr>
        <p:spPr>
          <a:xfrm>
            <a:off x="6696151" y="4506641"/>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14" name="Title 1">
            <a:extLst>
              <a:ext uri="{FF2B5EF4-FFF2-40B4-BE49-F238E27FC236}">
                <a16:creationId xmlns:a16="http://schemas.microsoft.com/office/drawing/2014/main" id="{A3F014F4-A5DC-8445-8E73-DDF9E1325C75}"/>
              </a:ext>
            </a:extLst>
          </p:cNvPr>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000090"/>
                </a:solidFill>
              </a:rPr>
              <a:t>Localize components based on empirical literature</a:t>
            </a:r>
          </a:p>
        </p:txBody>
      </p:sp>
      <p:sp>
        <p:nvSpPr>
          <p:cNvPr id="15" name="TextBox 14">
            <a:extLst>
              <a:ext uri="{FF2B5EF4-FFF2-40B4-BE49-F238E27FC236}">
                <a16:creationId xmlns:a16="http://schemas.microsoft.com/office/drawing/2014/main" id="{22C4F529-935A-F24E-B712-CE04A6CB72BA}"/>
              </a:ext>
            </a:extLst>
          </p:cNvPr>
          <p:cNvSpPr txBox="1"/>
          <p:nvPr/>
        </p:nvSpPr>
        <p:spPr>
          <a:xfrm>
            <a:off x="5608385" y="2983209"/>
            <a:ext cx="1362873" cy="584776"/>
          </a:xfrm>
          <a:prstGeom prst="rect">
            <a:avLst/>
          </a:prstGeom>
          <a:solidFill>
            <a:srgbClr val="3366FF"/>
          </a:solidFill>
        </p:spPr>
        <p:txBody>
          <a:bodyPr wrap="none" rtlCol="0">
            <a:spAutoFit/>
          </a:bodyPr>
          <a:lstStyle/>
          <a:p>
            <a:r>
              <a:rPr lang="en-US" sz="3200">
                <a:latin typeface="Arial"/>
                <a:cs typeface="Arial"/>
              </a:rPr>
              <a:t>Words</a:t>
            </a:r>
          </a:p>
        </p:txBody>
      </p:sp>
      <p:sp>
        <p:nvSpPr>
          <p:cNvPr id="16" name="TextBox 15">
            <a:extLst>
              <a:ext uri="{FF2B5EF4-FFF2-40B4-BE49-F238E27FC236}">
                <a16:creationId xmlns:a16="http://schemas.microsoft.com/office/drawing/2014/main" id="{5DAAB33C-C635-5A4E-8F4C-55C65F4E67B6}"/>
              </a:ext>
            </a:extLst>
          </p:cNvPr>
          <p:cNvSpPr txBox="1"/>
          <p:nvPr/>
        </p:nvSpPr>
        <p:spPr>
          <a:xfrm>
            <a:off x="7323927" y="2098828"/>
            <a:ext cx="1757212" cy="584775"/>
          </a:xfrm>
          <a:prstGeom prst="rect">
            <a:avLst/>
          </a:prstGeom>
          <a:solidFill>
            <a:srgbClr val="FF0000"/>
          </a:solidFill>
        </p:spPr>
        <p:txBody>
          <a:bodyPr wrap="none" rtlCol="0">
            <a:spAutoFit/>
          </a:bodyPr>
          <a:lstStyle/>
          <a:p>
            <a:r>
              <a:rPr lang="en-US" sz="3200">
                <a:latin typeface="Arial"/>
                <a:cs typeface="Arial"/>
              </a:rPr>
              <a:t>Decision</a:t>
            </a:r>
          </a:p>
        </p:txBody>
      </p:sp>
      <p:sp>
        <p:nvSpPr>
          <p:cNvPr id="10" name="TextBox 9">
            <a:extLst>
              <a:ext uri="{FF2B5EF4-FFF2-40B4-BE49-F238E27FC236}">
                <a16:creationId xmlns:a16="http://schemas.microsoft.com/office/drawing/2014/main" id="{673E683F-F344-0D4C-A7B2-B77B71B79245}"/>
              </a:ext>
            </a:extLst>
          </p:cNvPr>
          <p:cNvSpPr txBox="1"/>
          <p:nvPr/>
        </p:nvSpPr>
        <p:spPr>
          <a:xfrm>
            <a:off x="3182623" y="2983210"/>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spTree>
    <p:extLst>
      <p:ext uri="{BB962C8B-B14F-4D97-AF65-F5344CB8AC3E}">
        <p14:creationId xmlns:p14="http://schemas.microsoft.com/office/powerpoint/2010/main" val="45306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560" y="5507766"/>
            <a:ext cx="2077812" cy="584776"/>
          </a:xfrm>
          <a:prstGeom prst="rect">
            <a:avLst/>
          </a:prstGeom>
          <a:noFill/>
        </p:spPr>
        <p:txBody>
          <a:bodyPr wrap="none" rtlCol="0">
            <a:spAutoFit/>
          </a:bodyPr>
          <a:lstStyle/>
          <a:p>
            <a:r>
              <a:rPr lang="en-US" sz="3200">
                <a:latin typeface="Arial"/>
                <a:cs typeface="Arial"/>
              </a:rPr>
              <a:t>Interactive</a:t>
            </a:r>
          </a:p>
        </p:txBody>
      </p:sp>
      <p:sp>
        <p:nvSpPr>
          <p:cNvPr id="4" name="TextBox 3"/>
          <p:cNvSpPr txBox="1"/>
          <p:nvPr/>
        </p:nvSpPr>
        <p:spPr>
          <a:xfrm>
            <a:off x="6444403" y="5456967"/>
            <a:ext cx="2483372" cy="584775"/>
          </a:xfrm>
          <a:prstGeom prst="rect">
            <a:avLst/>
          </a:prstGeom>
          <a:noFill/>
        </p:spPr>
        <p:txBody>
          <a:bodyPr wrap="none" rtlCol="0">
            <a:spAutoFit/>
          </a:bodyPr>
          <a:lstStyle/>
          <a:p>
            <a:r>
              <a:rPr lang="en-US" sz="3200">
                <a:latin typeface="Arial"/>
                <a:cs typeface="Arial"/>
              </a:rPr>
              <a:t>Feedforward</a:t>
            </a:r>
          </a:p>
        </p:txBody>
      </p:sp>
      <p:sp>
        <p:nvSpPr>
          <p:cNvPr id="5" name="TextBox 4"/>
          <p:cNvSpPr txBox="1"/>
          <p:nvPr/>
        </p:nvSpPr>
        <p:spPr>
          <a:xfrm>
            <a:off x="1075431" y="2198083"/>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sp>
        <p:nvSpPr>
          <p:cNvPr id="7" name="TextBox 6"/>
          <p:cNvSpPr txBox="1"/>
          <p:nvPr/>
        </p:nvSpPr>
        <p:spPr>
          <a:xfrm>
            <a:off x="1481823" y="4534347"/>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8" name="TextBox 7"/>
          <p:cNvSpPr txBox="1"/>
          <p:nvPr/>
        </p:nvSpPr>
        <p:spPr>
          <a:xfrm>
            <a:off x="6696151" y="4506641"/>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12" name="Title 1">
            <a:extLst>
              <a:ext uri="{FF2B5EF4-FFF2-40B4-BE49-F238E27FC236}">
                <a16:creationId xmlns:a16="http://schemas.microsoft.com/office/drawing/2014/main" id="{615ABE5C-291A-2340-9566-5F2DE45E2FDE}"/>
              </a:ext>
            </a:extLst>
          </p:cNvPr>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000090"/>
                </a:solidFill>
              </a:rPr>
              <a:t>Localize components based on empirical literature</a:t>
            </a:r>
          </a:p>
        </p:txBody>
      </p:sp>
      <p:sp>
        <p:nvSpPr>
          <p:cNvPr id="13" name="TextBox 12">
            <a:extLst>
              <a:ext uri="{FF2B5EF4-FFF2-40B4-BE49-F238E27FC236}">
                <a16:creationId xmlns:a16="http://schemas.microsoft.com/office/drawing/2014/main" id="{22400D09-7D9C-A547-BC07-B87BD6E8BBE2}"/>
              </a:ext>
            </a:extLst>
          </p:cNvPr>
          <p:cNvSpPr txBox="1"/>
          <p:nvPr/>
        </p:nvSpPr>
        <p:spPr>
          <a:xfrm>
            <a:off x="4761735" y="2983209"/>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sp>
        <p:nvSpPr>
          <p:cNvPr id="14" name="TextBox 13">
            <a:extLst>
              <a:ext uri="{FF2B5EF4-FFF2-40B4-BE49-F238E27FC236}">
                <a16:creationId xmlns:a16="http://schemas.microsoft.com/office/drawing/2014/main" id="{2E58E78E-6C0C-FD4B-BE8F-A3F56442BFF5}"/>
              </a:ext>
            </a:extLst>
          </p:cNvPr>
          <p:cNvSpPr txBox="1"/>
          <p:nvPr/>
        </p:nvSpPr>
        <p:spPr>
          <a:xfrm>
            <a:off x="7323927" y="2098828"/>
            <a:ext cx="1757212" cy="584775"/>
          </a:xfrm>
          <a:prstGeom prst="rect">
            <a:avLst/>
          </a:prstGeom>
          <a:solidFill>
            <a:srgbClr val="FF0000"/>
          </a:solidFill>
        </p:spPr>
        <p:txBody>
          <a:bodyPr wrap="none" rtlCol="0">
            <a:spAutoFit/>
          </a:bodyPr>
          <a:lstStyle/>
          <a:p>
            <a:r>
              <a:rPr lang="en-US" sz="3200">
                <a:latin typeface="Arial"/>
                <a:cs typeface="Arial"/>
              </a:rPr>
              <a:t>Decision</a:t>
            </a:r>
          </a:p>
        </p:txBody>
      </p:sp>
      <p:sp>
        <p:nvSpPr>
          <p:cNvPr id="10" name="TextBox 9">
            <a:extLst>
              <a:ext uri="{FF2B5EF4-FFF2-40B4-BE49-F238E27FC236}">
                <a16:creationId xmlns:a16="http://schemas.microsoft.com/office/drawing/2014/main" id="{90343F7C-2519-FF45-BC9B-B698D6554A31}"/>
              </a:ext>
            </a:extLst>
          </p:cNvPr>
          <p:cNvSpPr txBox="1"/>
          <p:nvPr/>
        </p:nvSpPr>
        <p:spPr>
          <a:xfrm>
            <a:off x="2944087" y="2996462"/>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spTree>
    <p:extLst>
      <p:ext uri="{BB962C8B-B14F-4D97-AF65-F5344CB8AC3E}">
        <p14:creationId xmlns:p14="http://schemas.microsoft.com/office/powerpoint/2010/main" val="171969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560" y="5507766"/>
            <a:ext cx="2077812" cy="584776"/>
          </a:xfrm>
          <a:prstGeom prst="rect">
            <a:avLst/>
          </a:prstGeom>
          <a:noFill/>
        </p:spPr>
        <p:txBody>
          <a:bodyPr wrap="none" rtlCol="0">
            <a:spAutoFit/>
          </a:bodyPr>
          <a:lstStyle/>
          <a:p>
            <a:r>
              <a:rPr lang="en-US" sz="3200">
                <a:latin typeface="Arial"/>
                <a:cs typeface="Arial"/>
              </a:rPr>
              <a:t>Interactive</a:t>
            </a:r>
          </a:p>
        </p:txBody>
      </p:sp>
      <p:sp>
        <p:nvSpPr>
          <p:cNvPr id="4" name="TextBox 3"/>
          <p:cNvSpPr txBox="1"/>
          <p:nvPr/>
        </p:nvSpPr>
        <p:spPr>
          <a:xfrm>
            <a:off x="6444403" y="5456967"/>
            <a:ext cx="2483372" cy="584775"/>
          </a:xfrm>
          <a:prstGeom prst="rect">
            <a:avLst/>
          </a:prstGeom>
          <a:noFill/>
        </p:spPr>
        <p:txBody>
          <a:bodyPr wrap="none" rtlCol="0">
            <a:spAutoFit/>
          </a:bodyPr>
          <a:lstStyle/>
          <a:p>
            <a:r>
              <a:rPr lang="en-US" sz="3200">
                <a:latin typeface="Arial"/>
                <a:cs typeface="Arial"/>
              </a:rPr>
              <a:t>Feedforward</a:t>
            </a:r>
          </a:p>
        </p:txBody>
      </p:sp>
      <p:sp>
        <p:nvSpPr>
          <p:cNvPr id="5" name="TextBox 4"/>
          <p:cNvSpPr txBox="1"/>
          <p:nvPr/>
        </p:nvSpPr>
        <p:spPr>
          <a:xfrm>
            <a:off x="1075431" y="2198083"/>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sp>
        <p:nvSpPr>
          <p:cNvPr id="7" name="TextBox 6"/>
          <p:cNvSpPr txBox="1"/>
          <p:nvPr/>
        </p:nvSpPr>
        <p:spPr>
          <a:xfrm>
            <a:off x="1481823" y="4534347"/>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8" name="TextBox 7"/>
          <p:cNvSpPr txBox="1"/>
          <p:nvPr/>
        </p:nvSpPr>
        <p:spPr>
          <a:xfrm>
            <a:off x="6696151" y="4506641"/>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12" name="Title 1">
            <a:extLst>
              <a:ext uri="{FF2B5EF4-FFF2-40B4-BE49-F238E27FC236}">
                <a16:creationId xmlns:a16="http://schemas.microsoft.com/office/drawing/2014/main" id="{615ABE5C-291A-2340-9566-5F2DE45E2FDE}"/>
              </a:ext>
            </a:extLst>
          </p:cNvPr>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000090"/>
                </a:solidFill>
              </a:rPr>
              <a:t>Localize components based on empirical literature</a:t>
            </a:r>
          </a:p>
        </p:txBody>
      </p:sp>
      <p:sp>
        <p:nvSpPr>
          <p:cNvPr id="14" name="TextBox 13">
            <a:extLst>
              <a:ext uri="{FF2B5EF4-FFF2-40B4-BE49-F238E27FC236}">
                <a16:creationId xmlns:a16="http://schemas.microsoft.com/office/drawing/2014/main" id="{2E58E78E-6C0C-FD4B-BE8F-A3F56442BFF5}"/>
              </a:ext>
            </a:extLst>
          </p:cNvPr>
          <p:cNvSpPr txBox="1"/>
          <p:nvPr/>
        </p:nvSpPr>
        <p:spPr>
          <a:xfrm>
            <a:off x="5642521" y="2181597"/>
            <a:ext cx="3397084" cy="584775"/>
          </a:xfrm>
          <a:prstGeom prst="rect">
            <a:avLst/>
          </a:prstGeom>
          <a:solidFill>
            <a:srgbClr val="FF0000"/>
          </a:solidFill>
        </p:spPr>
        <p:txBody>
          <a:bodyPr wrap="none" rtlCol="0">
            <a:spAutoFit/>
          </a:bodyPr>
          <a:lstStyle/>
          <a:p>
            <a:r>
              <a:rPr lang="en-US" sz="3200">
                <a:latin typeface="Arial"/>
                <a:cs typeface="Arial"/>
              </a:rPr>
              <a:t>Cingulate/</a:t>
            </a:r>
            <a:r>
              <a:rPr lang="en-US" sz="3200" err="1">
                <a:latin typeface="Arial"/>
                <a:cs typeface="Arial"/>
              </a:rPr>
              <a:t>vmPFC</a:t>
            </a:r>
            <a:endParaRPr lang="en-US" sz="3200">
              <a:latin typeface="Arial"/>
              <a:cs typeface="Arial"/>
            </a:endParaRPr>
          </a:p>
        </p:txBody>
      </p:sp>
      <p:sp>
        <p:nvSpPr>
          <p:cNvPr id="10" name="TextBox 9">
            <a:extLst>
              <a:ext uri="{FF2B5EF4-FFF2-40B4-BE49-F238E27FC236}">
                <a16:creationId xmlns:a16="http://schemas.microsoft.com/office/drawing/2014/main" id="{737C4D34-6348-9847-AAC9-D36C89AF756C}"/>
              </a:ext>
            </a:extLst>
          </p:cNvPr>
          <p:cNvSpPr txBox="1"/>
          <p:nvPr/>
        </p:nvSpPr>
        <p:spPr>
          <a:xfrm>
            <a:off x="4744802" y="2983209"/>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sp>
        <p:nvSpPr>
          <p:cNvPr id="11" name="TextBox 10">
            <a:extLst>
              <a:ext uri="{FF2B5EF4-FFF2-40B4-BE49-F238E27FC236}">
                <a16:creationId xmlns:a16="http://schemas.microsoft.com/office/drawing/2014/main" id="{A0EF7E29-2AAC-464F-8526-00CB03997ADF}"/>
              </a:ext>
            </a:extLst>
          </p:cNvPr>
          <p:cNvSpPr txBox="1"/>
          <p:nvPr/>
        </p:nvSpPr>
        <p:spPr>
          <a:xfrm>
            <a:off x="2737295" y="3635715"/>
            <a:ext cx="3397084" cy="584775"/>
          </a:xfrm>
          <a:prstGeom prst="rect">
            <a:avLst/>
          </a:prstGeom>
          <a:solidFill>
            <a:srgbClr val="FF0000"/>
          </a:solidFill>
        </p:spPr>
        <p:txBody>
          <a:bodyPr wrap="none" rtlCol="0">
            <a:spAutoFit/>
          </a:bodyPr>
          <a:lstStyle/>
          <a:p>
            <a:r>
              <a:rPr lang="en-US" sz="3200">
                <a:latin typeface="Arial"/>
                <a:cs typeface="Arial"/>
              </a:rPr>
              <a:t>Cingulate/</a:t>
            </a:r>
            <a:r>
              <a:rPr lang="en-US" sz="3200" err="1">
                <a:latin typeface="Arial"/>
                <a:cs typeface="Arial"/>
              </a:rPr>
              <a:t>vmPFC</a:t>
            </a:r>
            <a:endParaRPr lang="en-US" sz="3200">
              <a:latin typeface="Arial"/>
              <a:cs typeface="Arial"/>
            </a:endParaRPr>
          </a:p>
        </p:txBody>
      </p:sp>
    </p:spTree>
    <p:extLst>
      <p:ext uri="{BB962C8B-B14F-4D97-AF65-F5344CB8AC3E}">
        <p14:creationId xmlns:p14="http://schemas.microsoft.com/office/powerpoint/2010/main" val="386824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000090"/>
                </a:solidFill>
              </a:rPr>
              <a:t>Determine Pattern of Effective Connectivity</a:t>
            </a:r>
          </a:p>
        </p:txBody>
      </p:sp>
      <p:sp>
        <p:nvSpPr>
          <p:cNvPr id="3" name="TextBox 2"/>
          <p:cNvSpPr txBox="1"/>
          <p:nvPr/>
        </p:nvSpPr>
        <p:spPr>
          <a:xfrm>
            <a:off x="1295560" y="5507766"/>
            <a:ext cx="2077812" cy="584776"/>
          </a:xfrm>
          <a:prstGeom prst="rect">
            <a:avLst/>
          </a:prstGeom>
          <a:noFill/>
        </p:spPr>
        <p:txBody>
          <a:bodyPr wrap="none" rtlCol="0">
            <a:spAutoFit/>
          </a:bodyPr>
          <a:lstStyle/>
          <a:p>
            <a:r>
              <a:rPr lang="en-US" sz="3200">
                <a:latin typeface="Arial"/>
                <a:cs typeface="Arial"/>
              </a:rPr>
              <a:t>Interactive</a:t>
            </a:r>
          </a:p>
        </p:txBody>
      </p:sp>
      <p:sp>
        <p:nvSpPr>
          <p:cNvPr id="4" name="TextBox 3"/>
          <p:cNvSpPr txBox="1"/>
          <p:nvPr/>
        </p:nvSpPr>
        <p:spPr>
          <a:xfrm>
            <a:off x="6444403" y="5456967"/>
            <a:ext cx="2483372" cy="584775"/>
          </a:xfrm>
          <a:prstGeom prst="rect">
            <a:avLst/>
          </a:prstGeom>
          <a:noFill/>
        </p:spPr>
        <p:txBody>
          <a:bodyPr wrap="none" rtlCol="0">
            <a:spAutoFit/>
          </a:bodyPr>
          <a:lstStyle/>
          <a:p>
            <a:r>
              <a:rPr lang="en-US" sz="3200">
                <a:latin typeface="Arial"/>
                <a:cs typeface="Arial"/>
              </a:rPr>
              <a:t>Feedforward</a:t>
            </a:r>
          </a:p>
        </p:txBody>
      </p:sp>
      <p:sp>
        <p:nvSpPr>
          <p:cNvPr id="5" name="TextBox 4"/>
          <p:cNvSpPr txBox="1"/>
          <p:nvPr/>
        </p:nvSpPr>
        <p:spPr>
          <a:xfrm>
            <a:off x="1075431" y="2198083"/>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sp>
        <p:nvSpPr>
          <p:cNvPr id="7" name="TextBox 6"/>
          <p:cNvSpPr txBox="1"/>
          <p:nvPr/>
        </p:nvSpPr>
        <p:spPr>
          <a:xfrm>
            <a:off x="1481823" y="4534347"/>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sp>
        <p:nvSpPr>
          <p:cNvPr id="8" name="TextBox 7"/>
          <p:cNvSpPr txBox="1"/>
          <p:nvPr/>
        </p:nvSpPr>
        <p:spPr>
          <a:xfrm>
            <a:off x="6696151" y="4506641"/>
            <a:ext cx="1255472" cy="584775"/>
          </a:xfrm>
          <a:prstGeom prst="rect">
            <a:avLst/>
          </a:prstGeom>
          <a:solidFill>
            <a:srgbClr val="008000"/>
          </a:solidFill>
        </p:spPr>
        <p:txBody>
          <a:bodyPr wrap="none" rtlCol="0">
            <a:spAutoFit/>
          </a:bodyPr>
          <a:lstStyle/>
          <a:p>
            <a:r>
              <a:rPr lang="en-US" sz="3200" err="1">
                <a:latin typeface="Arial"/>
                <a:cs typeface="Arial"/>
              </a:rPr>
              <a:t>pSTG</a:t>
            </a:r>
            <a:endParaRPr lang="en-US" sz="3200">
              <a:latin typeface="Arial"/>
              <a:cs typeface="Arial"/>
            </a:endParaRPr>
          </a:p>
        </p:txBody>
      </p:sp>
      <p:cxnSp>
        <p:nvCxnSpPr>
          <p:cNvPr id="10" name="Straight Arrow Connector 9">
            <a:extLst>
              <a:ext uri="{FF2B5EF4-FFF2-40B4-BE49-F238E27FC236}">
                <a16:creationId xmlns:a16="http://schemas.microsoft.com/office/drawing/2014/main" id="{53A4134F-BC16-9A4E-8F23-68275030DBC8}"/>
              </a:ext>
            </a:extLst>
          </p:cNvPr>
          <p:cNvCxnSpPr/>
          <p:nvPr/>
        </p:nvCxnSpPr>
        <p:spPr>
          <a:xfrm flipV="1">
            <a:off x="1811867" y="2946400"/>
            <a:ext cx="0" cy="1337733"/>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0237B18-1F27-6A49-A0D6-EFCF6D494ABE}"/>
              </a:ext>
            </a:extLst>
          </p:cNvPr>
          <p:cNvCxnSpPr>
            <a:cxnSpLocks/>
          </p:cNvCxnSpPr>
          <p:nvPr/>
        </p:nvCxnSpPr>
        <p:spPr>
          <a:xfrm>
            <a:off x="2489213" y="2980266"/>
            <a:ext cx="1" cy="1337733"/>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C460A97-55DB-8E4E-9845-321429090E08}"/>
              </a:ext>
            </a:extLst>
          </p:cNvPr>
          <p:cNvCxnSpPr>
            <a:cxnSpLocks/>
          </p:cNvCxnSpPr>
          <p:nvPr/>
        </p:nvCxnSpPr>
        <p:spPr>
          <a:xfrm flipV="1">
            <a:off x="7562164" y="2980266"/>
            <a:ext cx="0" cy="1337733"/>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3938409-AE23-9246-988B-51FE8A793A5F}"/>
              </a:ext>
            </a:extLst>
          </p:cNvPr>
          <p:cNvSpPr txBox="1"/>
          <p:nvPr/>
        </p:nvSpPr>
        <p:spPr>
          <a:xfrm>
            <a:off x="5642521" y="2181597"/>
            <a:ext cx="3397084" cy="584775"/>
          </a:xfrm>
          <a:prstGeom prst="rect">
            <a:avLst/>
          </a:prstGeom>
          <a:solidFill>
            <a:srgbClr val="FF0000"/>
          </a:solidFill>
        </p:spPr>
        <p:txBody>
          <a:bodyPr wrap="none" rtlCol="0">
            <a:spAutoFit/>
          </a:bodyPr>
          <a:lstStyle/>
          <a:p>
            <a:r>
              <a:rPr lang="en-US" sz="3200">
                <a:latin typeface="Arial"/>
                <a:cs typeface="Arial"/>
              </a:rPr>
              <a:t>Cingulate/</a:t>
            </a:r>
            <a:r>
              <a:rPr lang="en-US" sz="3200" err="1">
                <a:latin typeface="Arial"/>
                <a:cs typeface="Arial"/>
              </a:rPr>
              <a:t>vmPFC</a:t>
            </a:r>
            <a:endParaRPr lang="en-US" sz="3200">
              <a:latin typeface="Arial"/>
              <a:cs typeface="Arial"/>
            </a:endParaRPr>
          </a:p>
        </p:txBody>
      </p:sp>
      <p:sp>
        <p:nvSpPr>
          <p:cNvPr id="17" name="TextBox 16">
            <a:extLst>
              <a:ext uri="{FF2B5EF4-FFF2-40B4-BE49-F238E27FC236}">
                <a16:creationId xmlns:a16="http://schemas.microsoft.com/office/drawing/2014/main" id="{FB38510E-BA05-3843-9397-7296DED47D44}"/>
              </a:ext>
            </a:extLst>
          </p:cNvPr>
          <p:cNvSpPr txBox="1"/>
          <p:nvPr/>
        </p:nvSpPr>
        <p:spPr>
          <a:xfrm>
            <a:off x="4744802" y="2983209"/>
            <a:ext cx="2371162" cy="584775"/>
          </a:xfrm>
          <a:prstGeom prst="rect">
            <a:avLst/>
          </a:prstGeom>
          <a:solidFill>
            <a:srgbClr val="3366FF"/>
          </a:solidFill>
        </p:spPr>
        <p:txBody>
          <a:bodyPr wrap="none" rtlCol="0">
            <a:spAutoFit/>
          </a:bodyPr>
          <a:lstStyle/>
          <a:p>
            <a:r>
              <a:rPr lang="en-US" sz="3200">
                <a:latin typeface="Arial"/>
                <a:cs typeface="Arial"/>
              </a:rPr>
              <a:t>SMG/</a:t>
            </a:r>
            <a:r>
              <a:rPr lang="en-US" sz="3200" err="1">
                <a:latin typeface="Arial"/>
                <a:cs typeface="Arial"/>
              </a:rPr>
              <a:t>pMTG</a:t>
            </a:r>
            <a:endParaRPr lang="en-US" sz="3200">
              <a:latin typeface="Arial"/>
              <a:cs typeface="Arial"/>
            </a:endParaRPr>
          </a:p>
        </p:txBody>
      </p:sp>
      <p:cxnSp>
        <p:nvCxnSpPr>
          <p:cNvPr id="18" name="Straight Arrow Connector 17">
            <a:extLst>
              <a:ext uri="{FF2B5EF4-FFF2-40B4-BE49-F238E27FC236}">
                <a16:creationId xmlns:a16="http://schemas.microsoft.com/office/drawing/2014/main" id="{DD1E5A53-E4F8-F04F-8C4F-B4AB3F362534}"/>
              </a:ext>
            </a:extLst>
          </p:cNvPr>
          <p:cNvCxnSpPr>
            <a:cxnSpLocks/>
          </p:cNvCxnSpPr>
          <p:nvPr/>
        </p:nvCxnSpPr>
        <p:spPr>
          <a:xfrm flipH="1" flipV="1">
            <a:off x="6444403" y="3725333"/>
            <a:ext cx="671561" cy="621584"/>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Bent Arrow 20">
            <a:extLst>
              <a:ext uri="{FF2B5EF4-FFF2-40B4-BE49-F238E27FC236}">
                <a16:creationId xmlns:a16="http://schemas.microsoft.com/office/drawing/2014/main" id="{CD0B8E65-FF39-2F45-AE90-85C5B75C22C1}"/>
              </a:ext>
            </a:extLst>
          </p:cNvPr>
          <p:cNvSpPr/>
          <p:nvPr/>
        </p:nvSpPr>
        <p:spPr>
          <a:xfrm>
            <a:off x="4893733" y="2370667"/>
            <a:ext cx="609600" cy="412191"/>
          </a:xfrm>
          <a:prstGeom prst="bentArrow">
            <a:avLst/>
          </a:prstGeom>
          <a:solidFill>
            <a:srgbClr val="FF0000"/>
          </a:solid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3ED76AAC-6CCE-E44A-9CC9-057B7BD498F1}"/>
              </a:ext>
            </a:extLst>
          </p:cNvPr>
          <p:cNvSpPr txBox="1"/>
          <p:nvPr/>
        </p:nvSpPr>
        <p:spPr>
          <a:xfrm>
            <a:off x="2846878" y="6258579"/>
            <a:ext cx="3795847" cy="584775"/>
          </a:xfrm>
          <a:prstGeom prst="rect">
            <a:avLst/>
          </a:prstGeom>
          <a:noFill/>
        </p:spPr>
        <p:txBody>
          <a:bodyPr wrap="none" rtlCol="0">
            <a:spAutoFit/>
          </a:bodyPr>
          <a:lstStyle/>
          <a:p>
            <a:r>
              <a:rPr lang="en-US" sz="3200">
                <a:solidFill>
                  <a:srgbClr val="FF0000"/>
                </a:solidFill>
              </a:rPr>
              <a:t>Falsifiable Predictions</a:t>
            </a:r>
          </a:p>
        </p:txBody>
      </p:sp>
      <p:sp>
        <p:nvSpPr>
          <p:cNvPr id="19" name="TextBox 18">
            <a:extLst>
              <a:ext uri="{FF2B5EF4-FFF2-40B4-BE49-F238E27FC236}">
                <a16:creationId xmlns:a16="http://schemas.microsoft.com/office/drawing/2014/main" id="{FC68B1C9-2651-3F49-B9CF-7F878FF97A0A}"/>
              </a:ext>
            </a:extLst>
          </p:cNvPr>
          <p:cNvSpPr txBox="1"/>
          <p:nvPr/>
        </p:nvSpPr>
        <p:spPr>
          <a:xfrm>
            <a:off x="2737295" y="3675471"/>
            <a:ext cx="3397084" cy="584775"/>
          </a:xfrm>
          <a:prstGeom prst="rect">
            <a:avLst/>
          </a:prstGeom>
          <a:solidFill>
            <a:srgbClr val="FF0000"/>
          </a:solidFill>
        </p:spPr>
        <p:txBody>
          <a:bodyPr wrap="none" rtlCol="0">
            <a:spAutoFit/>
          </a:bodyPr>
          <a:lstStyle/>
          <a:p>
            <a:r>
              <a:rPr lang="en-US" sz="3200">
                <a:latin typeface="Arial"/>
                <a:cs typeface="Arial"/>
              </a:rPr>
              <a:t>Cingulate/</a:t>
            </a:r>
            <a:r>
              <a:rPr lang="en-US" sz="3200" err="1">
                <a:latin typeface="Arial"/>
                <a:cs typeface="Arial"/>
              </a:rPr>
              <a:t>vmPFC</a:t>
            </a:r>
            <a:endParaRPr lang="en-US" sz="3200">
              <a:latin typeface="Arial"/>
              <a:cs typeface="Arial"/>
            </a:endParaRPr>
          </a:p>
        </p:txBody>
      </p:sp>
      <p:cxnSp>
        <p:nvCxnSpPr>
          <p:cNvPr id="20" name="Straight Arrow Connector 19">
            <a:extLst>
              <a:ext uri="{FF2B5EF4-FFF2-40B4-BE49-F238E27FC236}">
                <a16:creationId xmlns:a16="http://schemas.microsoft.com/office/drawing/2014/main" id="{0F709112-E182-CC41-BF36-750B11AC94E7}"/>
              </a:ext>
            </a:extLst>
          </p:cNvPr>
          <p:cNvCxnSpPr>
            <a:cxnSpLocks/>
          </p:cNvCxnSpPr>
          <p:nvPr/>
        </p:nvCxnSpPr>
        <p:spPr>
          <a:xfrm flipV="1">
            <a:off x="2941983" y="4346917"/>
            <a:ext cx="431389" cy="479817"/>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32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3900"/>
            <a:ext cx="8229600" cy="1143000"/>
          </a:xfrm>
        </p:spPr>
        <p:txBody>
          <a:bodyPr>
            <a:normAutofit fontScale="90000"/>
          </a:bodyPr>
          <a:lstStyle/>
          <a:p>
            <a:r>
              <a:rPr lang="en-US">
                <a:solidFill>
                  <a:srgbClr val="000090"/>
                </a:solidFill>
              </a:rPr>
              <a:t>Granger Causation:</a:t>
            </a:r>
            <a:br>
              <a:rPr lang="en-US">
                <a:solidFill>
                  <a:srgbClr val="000090"/>
                </a:solidFill>
              </a:rPr>
            </a:br>
            <a:r>
              <a:rPr lang="en-US">
                <a:solidFill>
                  <a:srgbClr val="000090"/>
                </a:solidFill>
              </a:rPr>
              <a:t> </a:t>
            </a:r>
            <a:r>
              <a:rPr lang="en-US" sz="3111">
                <a:solidFill>
                  <a:srgbClr val="000090"/>
                </a:solidFill>
              </a:rPr>
              <a:t>How to determine which way those arrows point (effective connectivity)</a:t>
            </a:r>
            <a:endParaRPr lang="en-US">
              <a:solidFill>
                <a:srgbClr val="000090"/>
              </a:solidFill>
            </a:endParaRPr>
          </a:p>
        </p:txBody>
      </p:sp>
      <p:sp>
        <p:nvSpPr>
          <p:cNvPr id="5" name="TextBox 4"/>
          <p:cNvSpPr txBox="1"/>
          <p:nvPr/>
        </p:nvSpPr>
        <p:spPr>
          <a:xfrm>
            <a:off x="4857489" y="2212547"/>
            <a:ext cx="292418" cy="1569660"/>
          </a:xfrm>
          <a:prstGeom prst="rect">
            <a:avLst/>
          </a:prstGeom>
          <a:noFill/>
        </p:spPr>
        <p:txBody>
          <a:bodyPr wrap="none" rtlCol="0">
            <a:spAutoFit/>
          </a:bodyPr>
          <a:lstStyle/>
          <a:p>
            <a:endParaRPr lang="en-US" sz="2400">
              <a:latin typeface="Arial"/>
              <a:cs typeface="Arial"/>
            </a:endParaRPr>
          </a:p>
          <a:p>
            <a:endParaRPr lang="en-US" sz="2400">
              <a:latin typeface="Arial"/>
              <a:cs typeface="Arial"/>
            </a:endParaRPr>
          </a:p>
          <a:p>
            <a:pPr marL="342900" indent="-342900">
              <a:buFont typeface="Arial"/>
              <a:buChar char="•"/>
            </a:pPr>
            <a:endParaRPr lang="en-US" sz="2400">
              <a:latin typeface="Arial"/>
              <a:cs typeface="Arial"/>
            </a:endParaRPr>
          </a:p>
          <a:p>
            <a:endParaRPr lang="en-US" sz="2400">
              <a:latin typeface="Arial"/>
              <a:cs typeface="Arial"/>
            </a:endParaRPr>
          </a:p>
        </p:txBody>
      </p:sp>
    </p:spTree>
    <p:extLst>
      <p:ext uri="{BB962C8B-B14F-4D97-AF65-F5344CB8AC3E}">
        <p14:creationId xmlns:p14="http://schemas.microsoft.com/office/powerpoint/2010/main" val="33093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000090"/>
                </a:solidFill>
              </a:rPr>
              <a:t>Two intuitions about cause and effect</a:t>
            </a:r>
          </a:p>
        </p:txBody>
      </p:sp>
      <p:pic>
        <p:nvPicPr>
          <p:cNvPr id="4" name="Picture 3"/>
          <p:cNvPicPr>
            <a:picLocks noChangeAspect="1"/>
          </p:cNvPicPr>
          <p:nvPr/>
        </p:nvPicPr>
        <p:blipFill>
          <a:blip r:embed="rId3"/>
          <a:stretch>
            <a:fillRect/>
          </a:stretch>
        </p:blipFill>
        <p:spPr>
          <a:xfrm>
            <a:off x="301226" y="1766860"/>
            <a:ext cx="4556263" cy="4206584"/>
          </a:xfrm>
          <a:prstGeom prst="rect">
            <a:avLst/>
          </a:prstGeom>
        </p:spPr>
      </p:pic>
      <p:sp>
        <p:nvSpPr>
          <p:cNvPr id="5" name="TextBox 4"/>
          <p:cNvSpPr txBox="1"/>
          <p:nvPr/>
        </p:nvSpPr>
        <p:spPr>
          <a:xfrm>
            <a:off x="4857489" y="2212547"/>
            <a:ext cx="292418" cy="1569660"/>
          </a:xfrm>
          <a:prstGeom prst="rect">
            <a:avLst/>
          </a:prstGeom>
          <a:noFill/>
        </p:spPr>
        <p:txBody>
          <a:bodyPr wrap="none" rtlCol="0">
            <a:spAutoFit/>
          </a:bodyPr>
          <a:lstStyle/>
          <a:p>
            <a:endParaRPr lang="en-US" sz="2400">
              <a:latin typeface="Arial"/>
              <a:cs typeface="Arial"/>
            </a:endParaRPr>
          </a:p>
          <a:p>
            <a:endParaRPr lang="en-US" sz="2400">
              <a:latin typeface="Arial"/>
              <a:cs typeface="Arial"/>
            </a:endParaRPr>
          </a:p>
          <a:p>
            <a:pPr marL="342900" indent="-342900">
              <a:buFont typeface="Arial"/>
              <a:buChar char="•"/>
            </a:pPr>
            <a:endParaRPr lang="en-US" sz="2400">
              <a:latin typeface="Arial"/>
              <a:cs typeface="Arial"/>
            </a:endParaRPr>
          </a:p>
          <a:p>
            <a:endParaRPr lang="en-US" sz="2400">
              <a:latin typeface="Arial"/>
              <a:cs typeface="Arial"/>
            </a:endParaRPr>
          </a:p>
        </p:txBody>
      </p:sp>
      <p:sp>
        <p:nvSpPr>
          <p:cNvPr id="3" name="TextBox 2"/>
          <p:cNvSpPr txBox="1"/>
          <p:nvPr/>
        </p:nvSpPr>
        <p:spPr>
          <a:xfrm>
            <a:off x="1612357" y="6099513"/>
            <a:ext cx="1709535" cy="369332"/>
          </a:xfrm>
          <a:prstGeom prst="rect">
            <a:avLst/>
          </a:prstGeom>
          <a:noFill/>
        </p:spPr>
        <p:txBody>
          <a:bodyPr wrap="none" rtlCol="0">
            <a:spAutoFit/>
          </a:bodyPr>
          <a:lstStyle/>
          <a:p>
            <a:r>
              <a:rPr lang="en-US"/>
              <a:t>Norbert Wiener</a:t>
            </a:r>
          </a:p>
        </p:txBody>
      </p:sp>
      <p:sp>
        <p:nvSpPr>
          <p:cNvPr id="6" name="TextBox 5"/>
          <p:cNvSpPr txBox="1"/>
          <p:nvPr/>
        </p:nvSpPr>
        <p:spPr>
          <a:xfrm>
            <a:off x="5414540" y="2139294"/>
            <a:ext cx="3272260" cy="1569660"/>
          </a:xfrm>
          <a:prstGeom prst="rect">
            <a:avLst/>
          </a:prstGeom>
          <a:noFill/>
        </p:spPr>
        <p:txBody>
          <a:bodyPr wrap="square" rtlCol="0">
            <a:spAutoFit/>
          </a:bodyPr>
          <a:lstStyle/>
          <a:p>
            <a:r>
              <a:rPr lang="en-US" sz="2400">
                <a:latin typeface="Arial"/>
                <a:cs typeface="Arial"/>
              </a:rPr>
              <a:t>Causes precede their effects</a:t>
            </a:r>
          </a:p>
          <a:p>
            <a:endParaRPr lang="en-US" sz="2400">
              <a:latin typeface="Arial"/>
              <a:cs typeface="Arial"/>
            </a:endParaRPr>
          </a:p>
          <a:p>
            <a:endParaRPr lang="en-US" sz="2400">
              <a:latin typeface="Arial"/>
              <a:cs typeface="Arial"/>
            </a:endParaRPr>
          </a:p>
        </p:txBody>
      </p:sp>
    </p:spTree>
    <p:extLst>
      <p:ext uri="{BB962C8B-B14F-4D97-AF65-F5344CB8AC3E}">
        <p14:creationId xmlns:p14="http://schemas.microsoft.com/office/powerpoint/2010/main" val="33093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0" y="274638"/>
            <a:ext cx="9144000" cy="1143000"/>
          </a:xfrm>
        </p:spPr>
        <p:txBody>
          <a:bodyPr>
            <a:normAutofit/>
          </a:bodyPr>
          <a:lstStyle/>
          <a:p>
            <a:pPr eaLnBrk="1" hangingPunct="1"/>
            <a:r>
              <a:rPr lang="en-US" sz="3200">
                <a:solidFill>
                  <a:srgbClr val="000090"/>
                </a:solidFill>
                <a:latin typeface="Arial" charset="0"/>
                <a:ea typeface="ＭＳ Ｐゴシック" charset="0"/>
                <a:cs typeface="ＭＳ Ｐゴシック" charset="0"/>
              </a:rPr>
              <a:t>Precedence (post hoc ergo propter hoc)</a:t>
            </a:r>
            <a:endParaRPr lang="en-US" sz="4000">
              <a:solidFill>
                <a:srgbClr val="000090"/>
              </a:solidFill>
              <a:latin typeface="Calibri" charset="0"/>
              <a:ea typeface="ＭＳ Ｐゴシック" charset="0"/>
              <a:cs typeface="ＭＳ Ｐゴシック" charset="0"/>
            </a:endParaRPr>
          </a:p>
        </p:txBody>
      </p:sp>
      <p:sp>
        <p:nvSpPr>
          <p:cNvPr id="93187" name="Oval 3"/>
          <p:cNvSpPr>
            <a:spLocks noChangeArrowheads="1"/>
          </p:cNvSpPr>
          <p:nvPr/>
        </p:nvSpPr>
        <p:spPr bwMode="auto">
          <a:xfrm>
            <a:off x="2209800" y="2667000"/>
            <a:ext cx="1447800" cy="1524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3188" name="Oval 4"/>
          <p:cNvSpPr>
            <a:spLocks noChangeArrowheads="1"/>
          </p:cNvSpPr>
          <p:nvPr/>
        </p:nvSpPr>
        <p:spPr bwMode="auto">
          <a:xfrm>
            <a:off x="5334000" y="2667000"/>
            <a:ext cx="1447800" cy="1524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93189" name="Text Box 5"/>
          <p:cNvSpPr txBox="1">
            <a:spLocks noChangeArrowheads="1"/>
          </p:cNvSpPr>
          <p:nvPr/>
        </p:nvSpPr>
        <p:spPr bwMode="auto">
          <a:xfrm>
            <a:off x="1965325" y="2041525"/>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Active at time 1</a:t>
            </a:r>
          </a:p>
        </p:txBody>
      </p:sp>
      <p:sp>
        <p:nvSpPr>
          <p:cNvPr id="93190" name="Rectangle 6"/>
          <p:cNvSpPr>
            <a:spLocks noChangeArrowheads="1"/>
          </p:cNvSpPr>
          <p:nvPr/>
        </p:nvSpPr>
        <p:spPr bwMode="auto">
          <a:xfrm>
            <a:off x="5105400" y="2057400"/>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Active at time 2</a:t>
            </a:r>
          </a:p>
        </p:txBody>
      </p:sp>
      <p:sp>
        <p:nvSpPr>
          <p:cNvPr id="93191" name="Line 7"/>
          <p:cNvSpPr>
            <a:spLocks noChangeShapeType="1"/>
          </p:cNvSpPr>
          <p:nvPr/>
        </p:nvSpPr>
        <p:spPr bwMode="auto">
          <a:xfrm>
            <a:off x="4076700" y="3429000"/>
            <a:ext cx="990600" cy="0"/>
          </a:xfrm>
          <a:prstGeom prst="line">
            <a:avLst/>
          </a:prstGeom>
          <a:noFill/>
          <a:ln w="63500">
            <a:solidFill>
              <a:schemeClr val="tx1"/>
            </a:solidFill>
            <a:prstDash val="dash"/>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93192" name="Rectangle 8"/>
          <p:cNvSpPr>
            <a:spLocks noChangeArrowheads="1"/>
          </p:cNvSpPr>
          <p:nvPr/>
        </p:nvSpPr>
        <p:spPr bwMode="auto">
          <a:xfrm>
            <a:off x="728663" y="5870575"/>
            <a:ext cx="8215312" cy="822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*neuron, ROI, sensor, physical signal - anything that can be</a:t>
            </a:r>
          </a:p>
          <a:p>
            <a:r>
              <a:rPr lang="en-US" u="none">
                <a:latin typeface="Arial" charset="0"/>
              </a:rPr>
              <a:t>represented as a time series</a:t>
            </a:r>
          </a:p>
        </p:txBody>
      </p:sp>
    </p:spTree>
    <p:extLst>
      <p:ext uri="{BB962C8B-B14F-4D97-AF65-F5344CB8AC3E}">
        <p14:creationId xmlns:p14="http://schemas.microsoft.com/office/powerpoint/2010/main" val="169247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normAutofit/>
          </a:bodyPr>
          <a:lstStyle/>
          <a:p>
            <a:pPr eaLnBrk="1" hangingPunct="1"/>
            <a:r>
              <a:rPr lang="en-US" sz="3600">
                <a:solidFill>
                  <a:srgbClr val="000090"/>
                </a:solidFill>
                <a:latin typeface="Arial" charset="0"/>
                <a:ea typeface="ＭＳ Ｐゴシック" charset="0"/>
                <a:cs typeface="ＭＳ Ｐゴシック" charset="0"/>
              </a:rPr>
              <a:t>Not necessarily</a:t>
            </a:r>
            <a:r>
              <a:rPr lang="en-US" sz="3600">
                <a:solidFill>
                  <a:srgbClr val="000000"/>
                </a:solidFill>
                <a:latin typeface="Arial" charset="0"/>
                <a:ea typeface="ＭＳ Ｐゴシック" charset="0"/>
                <a:cs typeface="ＭＳ Ｐゴシック" charset="0"/>
              </a:rPr>
              <a:t>! </a:t>
            </a:r>
            <a:endParaRPr lang="en-US" sz="3600">
              <a:solidFill>
                <a:srgbClr val="000000"/>
              </a:solidFill>
              <a:latin typeface="Calibri" charset="0"/>
              <a:ea typeface="ＭＳ Ｐゴシック" charset="0"/>
              <a:cs typeface="ＭＳ Ｐゴシック" charset="0"/>
            </a:endParaRPr>
          </a:p>
        </p:txBody>
      </p:sp>
      <p:sp>
        <p:nvSpPr>
          <p:cNvPr id="95235" name="Oval 3"/>
          <p:cNvSpPr>
            <a:spLocks noChangeArrowheads="1"/>
          </p:cNvSpPr>
          <p:nvPr/>
        </p:nvSpPr>
        <p:spPr bwMode="auto">
          <a:xfrm>
            <a:off x="2209800" y="2667000"/>
            <a:ext cx="1447800" cy="1524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5236" name="Oval 4"/>
          <p:cNvSpPr>
            <a:spLocks noChangeArrowheads="1"/>
          </p:cNvSpPr>
          <p:nvPr/>
        </p:nvSpPr>
        <p:spPr bwMode="auto">
          <a:xfrm>
            <a:off x="5334000" y="2667000"/>
            <a:ext cx="1447800" cy="1524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95237" name="Text Box 5"/>
          <p:cNvSpPr txBox="1">
            <a:spLocks noChangeArrowheads="1"/>
          </p:cNvSpPr>
          <p:nvPr/>
        </p:nvSpPr>
        <p:spPr bwMode="auto">
          <a:xfrm>
            <a:off x="1965325" y="2041525"/>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Active at time 1</a:t>
            </a:r>
          </a:p>
        </p:txBody>
      </p:sp>
      <p:sp>
        <p:nvSpPr>
          <p:cNvPr id="95238" name="Rectangle 6"/>
          <p:cNvSpPr>
            <a:spLocks noChangeArrowheads="1"/>
          </p:cNvSpPr>
          <p:nvPr/>
        </p:nvSpPr>
        <p:spPr bwMode="auto">
          <a:xfrm>
            <a:off x="5105400" y="2057400"/>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Active at time 2</a:t>
            </a:r>
          </a:p>
        </p:txBody>
      </p:sp>
      <p:sp>
        <p:nvSpPr>
          <p:cNvPr id="95239" name="Oval 7"/>
          <p:cNvSpPr>
            <a:spLocks noChangeArrowheads="1"/>
          </p:cNvSpPr>
          <p:nvPr/>
        </p:nvSpPr>
        <p:spPr bwMode="auto">
          <a:xfrm>
            <a:off x="2286000" y="5029200"/>
            <a:ext cx="1447800" cy="1524000"/>
          </a:xfrm>
          <a:prstGeom prst="ellipse">
            <a:avLst/>
          </a:prstGeom>
          <a:solidFill>
            <a:srgbClr val="00FF00"/>
          </a:solidFill>
          <a:ln w="9525">
            <a:solidFill>
              <a:schemeClr val="tx1"/>
            </a:solidFill>
            <a:round/>
            <a:headEnd/>
            <a:tailEnd/>
          </a:ln>
        </p:spPr>
        <p:txBody>
          <a:bodyPr wrap="none" anchor="ctr"/>
          <a:lstStyle/>
          <a:p>
            <a:pPr algn="ctr"/>
            <a:r>
              <a:rPr lang="en-US" sz="2000" u="none">
                <a:solidFill>
                  <a:schemeClr val="bg2"/>
                </a:solidFill>
                <a:latin typeface="Arial" charset="0"/>
              </a:rPr>
              <a:t>Unobserved</a:t>
            </a:r>
          </a:p>
          <a:p>
            <a:pPr algn="ctr"/>
            <a:r>
              <a:rPr lang="en-US" sz="2000" u="none">
                <a:solidFill>
                  <a:schemeClr val="bg2"/>
                </a:solidFill>
                <a:latin typeface="Arial" charset="0"/>
              </a:rPr>
              <a:t>place</a:t>
            </a:r>
            <a:endParaRPr lang="en-US" u="none">
              <a:solidFill>
                <a:schemeClr val="hlink"/>
              </a:solidFill>
              <a:latin typeface="Arial" charset="0"/>
            </a:endParaRPr>
          </a:p>
        </p:txBody>
      </p:sp>
      <p:sp>
        <p:nvSpPr>
          <p:cNvPr id="95240" name="Line 8"/>
          <p:cNvSpPr>
            <a:spLocks noChangeShapeType="1"/>
          </p:cNvSpPr>
          <p:nvPr/>
        </p:nvSpPr>
        <p:spPr bwMode="auto">
          <a:xfrm flipV="1">
            <a:off x="2895600" y="4267200"/>
            <a:ext cx="0" cy="6858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95241" name="Line 9"/>
          <p:cNvSpPr>
            <a:spLocks noChangeShapeType="1"/>
          </p:cNvSpPr>
          <p:nvPr/>
        </p:nvSpPr>
        <p:spPr bwMode="auto">
          <a:xfrm flipV="1">
            <a:off x="3581400" y="4114800"/>
            <a:ext cx="1828800" cy="11430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95242" name="Text Box 10"/>
          <p:cNvSpPr txBox="1">
            <a:spLocks noChangeArrowheads="1"/>
          </p:cNvSpPr>
          <p:nvPr/>
        </p:nvSpPr>
        <p:spPr bwMode="auto">
          <a:xfrm>
            <a:off x="1676400" y="4495800"/>
            <a:ext cx="1108075"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Lag = </a:t>
            </a:r>
            <a:r>
              <a:rPr lang="en-US" i="1" u="none">
                <a:latin typeface="Arial" charset="0"/>
              </a:rPr>
              <a:t>l</a:t>
            </a:r>
            <a:endParaRPr lang="en-US" u="none">
              <a:latin typeface="Arial" charset="0"/>
            </a:endParaRPr>
          </a:p>
        </p:txBody>
      </p:sp>
      <p:sp>
        <p:nvSpPr>
          <p:cNvPr id="95243" name="Rectangle 11"/>
          <p:cNvSpPr>
            <a:spLocks noChangeArrowheads="1"/>
          </p:cNvSpPr>
          <p:nvPr/>
        </p:nvSpPr>
        <p:spPr bwMode="auto">
          <a:xfrm>
            <a:off x="4343400" y="4800600"/>
            <a:ext cx="14557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Lag = </a:t>
            </a:r>
            <a:r>
              <a:rPr lang="en-US" i="1" u="none">
                <a:latin typeface="Arial" charset="0"/>
              </a:rPr>
              <a:t>l</a:t>
            </a:r>
            <a:r>
              <a:rPr lang="en-US" u="none">
                <a:latin typeface="Arial" charset="0"/>
              </a:rPr>
              <a:t>+1</a:t>
            </a:r>
          </a:p>
        </p:txBody>
      </p:sp>
    </p:spTree>
    <p:extLst>
      <p:ext uri="{BB962C8B-B14F-4D97-AF65-F5344CB8AC3E}">
        <p14:creationId xmlns:p14="http://schemas.microsoft.com/office/powerpoint/2010/main" val="177638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000090"/>
                </a:solidFill>
              </a:rPr>
              <a:t>Two intuitions about cause and effect</a:t>
            </a:r>
          </a:p>
        </p:txBody>
      </p:sp>
      <p:pic>
        <p:nvPicPr>
          <p:cNvPr id="4" name="Picture 3"/>
          <p:cNvPicPr>
            <a:picLocks noChangeAspect="1"/>
          </p:cNvPicPr>
          <p:nvPr/>
        </p:nvPicPr>
        <p:blipFill>
          <a:blip r:embed="rId3"/>
          <a:stretch>
            <a:fillRect/>
          </a:stretch>
        </p:blipFill>
        <p:spPr>
          <a:xfrm>
            <a:off x="301226" y="1766860"/>
            <a:ext cx="4556263" cy="4206584"/>
          </a:xfrm>
          <a:prstGeom prst="rect">
            <a:avLst/>
          </a:prstGeom>
        </p:spPr>
      </p:pic>
      <p:sp>
        <p:nvSpPr>
          <p:cNvPr id="5" name="TextBox 4"/>
          <p:cNvSpPr txBox="1"/>
          <p:nvPr/>
        </p:nvSpPr>
        <p:spPr>
          <a:xfrm>
            <a:off x="4857489" y="2212547"/>
            <a:ext cx="292418" cy="1569660"/>
          </a:xfrm>
          <a:prstGeom prst="rect">
            <a:avLst/>
          </a:prstGeom>
          <a:noFill/>
        </p:spPr>
        <p:txBody>
          <a:bodyPr wrap="none" rtlCol="0">
            <a:spAutoFit/>
          </a:bodyPr>
          <a:lstStyle/>
          <a:p>
            <a:endParaRPr lang="en-US" sz="2400">
              <a:latin typeface="Arial"/>
              <a:cs typeface="Arial"/>
            </a:endParaRPr>
          </a:p>
          <a:p>
            <a:endParaRPr lang="en-US" sz="2400">
              <a:latin typeface="Arial"/>
              <a:cs typeface="Arial"/>
            </a:endParaRPr>
          </a:p>
          <a:p>
            <a:pPr marL="342900" indent="-342900">
              <a:buFont typeface="Arial"/>
              <a:buChar char="•"/>
            </a:pPr>
            <a:endParaRPr lang="en-US" sz="2400">
              <a:latin typeface="Arial"/>
              <a:cs typeface="Arial"/>
            </a:endParaRPr>
          </a:p>
          <a:p>
            <a:endParaRPr lang="en-US" sz="2400">
              <a:latin typeface="Arial"/>
              <a:cs typeface="Arial"/>
            </a:endParaRPr>
          </a:p>
        </p:txBody>
      </p:sp>
      <p:sp>
        <p:nvSpPr>
          <p:cNvPr id="3" name="TextBox 2"/>
          <p:cNvSpPr txBox="1"/>
          <p:nvPr/>
        </p:nvSpPr>
        <p:spPr>
          <a:xfrm>
            <a:off x="1638121" y="6284179"/>
            <a:ext cx="1673856" cy="369332"/>
          </a:xfrm>
          <a:prstGeom prst="rect">
            <a:avLst/>
          </a:prstGeom>
          <a:noFill/>
        </p:spPr>
        <p:txBody>
          <a:bodyPr wrap="none" rtlCol="0">
            <a:spAutoFit/>
          </a:bodyPr>
          <a:lstStyle/>
          <a:p>
            <a:r>
              <a:rPr lang="en-US"/>
              <a:t>Norbert Wiener</a:t>
            </a:r>
          </a:p>
        </p:txBody>
      </p:sp>
      <p:sp>
        <p:nvSpPr>
          <p:cNvPr id="6" name="TextBox 5"/>
          <p:cNvSpPr txBox="1"/>
          <p:nvPr/>
        </p:nvSpPr>
        <p:spPr>
          <a:xfrm>
            <a:off x="5414540" y="2139294"/>
            <a:ext cx="3272260" cy="3416320"/>
          </a:xfrm>
          <a:prstGeom prst="rect">
            <a:avLst/>
          </a:prstGeom>
          <a:noFill/>
        </p:spPr>
        <p:txBody>
          <a:bodyPr wrap="square" rtlCol="0">
            <a:spAutoFit/>
          </a:bodyPr>
          <a:lstStyle/>
          <a:p>
            <a:r>
              <a:rPr lang="en-US" sz="2400">
                <a:solidFill>
                  <a:schemeClr val="bg1">
                    <a:lumMod val="75000"/>
                  </a:schemeClr>
                </a:solidFill>
                <a:latin typeface="Arial"/>
                <a:cs typeface="Arial"/>
              </a:rPr>
              <a:t>Causes precede their effects</a:t>
            </a:r>
          </a:p>
          <a:p>
            <a:endParaRPr lang="en-US" sz="2400">
              <a:latin typeface="Arial"/>
              <a:cs typeface="Arial"/>
            </a:endParaRPr>
          </a:p>
          <a:p>
            <a:endParaRPr lang="en-US" sz="2400">
              <a:latin typeface="Arial"/>
              <a:cs typeface="Arial"/>
            </a:endParaRPr>
          </a:p>
          <a:p>
            <a:r>
              <a:rPr lang="en-US" sz="2400">
                <a:latin typeface="Arial"/>
                <a:cs typeface="Arial"/>
              </a:rPr>
              <a:t>Causes carry unique information to predict effects</a:t>
            </a:r>
          </a:p>
          <a:p>
            <a:endParaRPr lang="en-US" sz="2400">
              <a:latin typeface="Arial"/>
              <a:cs typeface="Arial"/>
            </a:endParaRPr>
          </a:p>
          <a:p>
            <a:endParaRPr lang="en-US" sz="2400">
              <a:latin typeface="Arial"/>
              <a:cs typeface="Arial"/>
            </a:endParaRPr>
          </a:p>
        </p:txBody>
      </p:sp>
    </p:spTree>
    <p:extLst>
      <p:ext uri="{BB962C8B-B14F-4D97-AF65-F5344CB8AC3E}">
        <p14:creationId xmlns:p14="http://schemas.microsoft.com/office/powerpoint/2010/main" val="392273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Outline</a:t>
            </a: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endParaRPr lang="en-US" sz="2800" dirty="0"/>
          </a:p>
          <a:p>
            <a:r>
              <a:rPr lang="en-US" sz="2800" dirty="0"/>
              <a:t>Using effective connectivity (directional causation) analysis to discover  functional architecture</a:t>
            </a:r>
          </a:p>
          <a:p>
            <a:endParaRPr lang="en-US" sz="2800" dirty="0"/>
          </a:p>
          <a:p>
            <a:r>
              <a:rPr lang="en-US" sz="2800" dirty="0"/>
              <a:t>The logic and assumptions underlying Granger causation</a:t>
            </a:r>
          </a:p>
          <a:p>
            <a:endParaRPr lang="en-US" sz="2800" dirty="0"/>
          </a:p>
          <a:p>
            <a:r>
              <a:rPr lang="en-US" sz="2800" dirty="0"/>
              <a:t>Implementing Granger causation with integrity (GPS)</a:t>
            </a:r>
          </a:p>
        </p:txBody>
      </p:sp>
    </p:spTree>
    <p:extLst>
      <p:ext uri="{BB962C8B-B14F-4D97-AF65-F5344CB8AC3E}">
        <p14:creationId xmlns:p14="http://schemas.microsoft.com/office/powerpoint/2010/main" val="32638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pPr eaLnBrk="1" hangingPunct="1"/>
            <a:r>
              <a:rPr lang="en-US">
                <a:solidFill>
                  <a:srgbClr val="000090"/>
                </a:solidFill>
                <a:latin typeface="Arial" charset="0"/>
                <a:ea typeface="ＭＳ Ｐゴシック" charset="0"/>
                <a:cs typeface="ＭＳ Ｐゴシック" charset="0"/>
              </a:rPr>
              <a:t>Unique prediction</a:t>
            </a:r>
            <a:endParaRPr lang="en-US">
              <a:solidFill>
                <a:srgbClr val="000090"/>
              </a:solidFill>
              <a:latin typeface="Calibri" charset="0"/>
              <a:ea typeface="ＭＳ Ｐゴシック" charset="0"/>
              <a:cs typeface="ＭＳ Ｐゴシック" charset="0"/>
            </a:endParaRPr>
          </a:p>
        </p:txBody>
      </p:sp>
      <p:sp>
        <p:nvSpPr>
          <p:cNvPr id="101379" name="Oval 3"/>
          <p:cNvSpPr>
            <a:spLocks noChangeArrowheads="1"/>
          </p:cNvSpPr>
          <p:nvPr/>
        </p:nvSpPr>
        <p:spPr bwMode="auto">
          <a:xfrm>
            <a:off x="2209800" y="2667000"/>
            <a:ext cx="1447800" cy="1524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1380" name="Oval 4"/>
          <p:cNvSpPr>
            <a:spLocks noChangeArrowheads="1"/>
          </p:cNvSpPr>
          <p:nvPr/>
        </p:nvSpPr>
        <p:spPr bwMode="auto">
          <a:xfrm>
            <a:off x="5334000" y="2667000"/>
            <a:ext cx="1447800" cy="1524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1381" name="Text Box 5"/>
          <p:cNvSpPr txBox="1">
            <a:spLocks noChangeArrowheads="1"/>
          </p:cNvSpPr>
          <p:nvPr/>
        </p:nvSpPr>
        <p:spPr bwMode="auto">
          <a:xfrm>
            <a:off x="1965325" y="2041525"/>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Active at time 1</a:t>
            </a:r>
          </a:p>
        </p:txBody>
      </p:sp>
      <p:sp>
        <p:nvSpPr>
          <p:cNvPr id="101382" name="Rectangle 6"/>
          <p:cNvSpPr>
            <a:spLocks noChangeArrowheads="1"/>
          </p:cNvSpPr>
          <p:nvPr/>
        </p:nvSpPr>
        <p:spPr bwMode="auto">
          <a:xfrm>
            <a:off x="5105400" y="2057400"/>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Active at time 2</a:t>
            </a:r>
          </a:p>
        </p:txBody>
      </p:sp>
      <p:sp>
        <p:nvSpPr>
          <p:cNvPr id="101383" name="Oval 7"/>
          <p:cNvSpPr>
            <a:spLocks noChangeArrowheads="1"/>
          </p:cNvSpPr>
          <p:nvPr/>
        </p:nvSpPr>
        <p:spPr bwMode="auto">
          <a:xfrm>
            <a:off x="2286000" y="5029200"/>
            <a:ext cx="1447800" cy="1524000"/>
          </a:xfrm>
          <a:prstGeom prst="ellipse">
            <a:avLst/>
          </a:prstGeom>
          <a:solidFill>
            <a:srgbClr val="00FF00"/>
          </a:solidFill>
          <a:ln w="9525">
            <a:solidFill>
              <a:schemeClr val="tx1"/>
            </a:solidFill>
            <a:round/>
            <a:headEnd/>
            <a:tailEnd/>
          </a:ln>
        </p:spPr>
        <p:txBody>
          <a:bodyPr wrap="none" anchor="ctr"/>
          <a:lstStyle/>
          <a:p>
            <a:pPr algn="ctr"/>
            <a:endParaRPr lang="en-US" u="none">
              <a:solidFill>
                <a:schemeClr val="hlink"/>
              </a:solidFill>
              <a:latin typeface="Arial" charset="0"/>
            </a:endParaRPr>
          </a:p>
        </p:txBody>
      </p:sp>
      <p:sp>
        <p:nvSpPr>
          <p:cNvPr id="101384" name="Line 8"/>
          <p:cNvSpPr>
            <a:spLocks noChangeShapeType="1"/>
          </p:cNvSpPr>
          <p:nvPr/>
        </p:nvSpPr>
        <p:spPr bwMode="auto">
          <a:xfrm flipV="1">
            <a:off x="2895600" y="4267200"/>
            <a:ext cx="0" cy="6858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101385" name="Line 9"/>
          <p:cNvSpPr>
            <a:spLocks noChangeShapeType="1"/>
          </p:cNvSpPr>
          <p:nvPr/>
        </p:nvSpPr>
        <p:spPr bwMode="auto">
          <a:xfrm flipV="1">
            <a:off x="3581400" y="4114800"/>
            <a:ext cx="1828800" cy="11430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101386" name="Text Box 10"/>
          <p:cNvSpPr txBox="1">
            <a:spLocks noChangeArrowheads="1"/>
          </p:cNvSpPr>
          <p:nvPr/>
        </p:nvSpPr>
        <p:spPr bwMode="auto">
          <a:xfrm>
            <a:off x="1676400" y="4495800"/>
            <a:ext cx="1108075"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Lag =</a:t>
            </a:r>
            <a:r>
              <a:rPr lang="en-US" i="1" u="none">
                <a:latin typeface="Arial" charset="0"/>
              </a:rPr>
              <a:t> l</a:t>
            </a:r>
            <a:endParaRPr lang="en-US" u="none">
              <a:latin typeface="Arial" charset="0"/>
            </a:endParaRPr>
          </a:p>
        </p:txBody>
      </p:sp>
      <p:sp>
        <p:nvSpPr>
          <p:cNvPr id="101387" name="Rectangle 11"/>
          <p:cNvSpPr>
            <a:spLocks noChangeArrowheads="1"/>
          </p:cNvSpPr>
          <p:nvPr/>
        </p:nvSpPr>
        <p:spPr bwMode="auto">
          <a:xfrm>
            <a:off x="4343400" y="4800600"/>
            <a:ext cx="1624013"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Lag = </a:t>
            </a:r>
            <a:r>
              <a:rPr lang="en-US" i="1" u="none">
                <a:latin typeface="Arial" charset="0"/>
              </a:rPr>
              <a:t>l</a:t>
            </a:r>
            <a:r>
              <a:rPr lang="en-US" u="none">
                <a:latin typeface="Arial" charset="0"/>
              </a:rPr>
              <a:t> + 1</a:t>
            </a:r>
          </a:p>
        </p:txBody>
      </p:sp>
      <p:sp>
        <p:nvSpPr>
          <p:cNvPr id="95244" name="Text Box 12"/>
          <p:cNvSpPr txBox="1">
            <a:spLocks noChangeArrowheads="1"/>
          </p:cNvSpPr>
          <p:nvPr/>
        </p:nvSpPr>
        <p:spPr bwMode="auto">
          <a:xfrm>
            <a:off x="2438400" y="2286000"/>
            <a:ext cx="946150" cy="1920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0" u="none">
                <a:solidFill>
                  <a:srgbClr val="FF0000"/>
                </a:solidFill>
                <a:latin typeface="Arial" charset="0"/>
              </a:rPr>
              <a:t>x</a:t>
            </a:r>
            <a:endParaRPr lang="en-US" sz="12000" u="none">
              <a:latin typeface="Arial" charset="0"/>
            </a:endParaRPr>
          </a:p>
        </p:txBody>
      </p:sp>
    </p:spTree>
    <p:extLst>
      <p:ext uri="{BB962C8B-B14F-4D97-AF65-F5344CB8AC3E}">
        <p14:creationId xmlns:p14="http://schemas.microsoft.com/office/powerpoint/2010/main" val="1282908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44"/>
                                        </p:tgtEl>
                                        <p:attrNameLst>
                                          <p:attrName>style.visibility</p:attrName>
                                        </p:attrNameLst>
                                      </p:cBhvr>
                                      <p:to>
                                        <p:strVal val="visible"/>
                                      </p:to>
                                    </p:set>
                                    <p:animEffect transition="in" filter="fade">
                                      <p:cBhvr>
                                        <p:cTn id="7" dur="2000"/>
                                        <p:tgtEl>
                                          <p:spTgt spid="95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lstStyle/>
          <a:p>
            <a:pPr eaLnBrk="1" hangingPunct="1"/>
            <a:r>
              <a:rPr lang="en-US">
                <a:solidFill>
                  <a:srgbClr val="000090"/>
                </a:solidFill>
                <a:latin typeface="Arial" charset="0"/>
                <a:ea typeface="ＭＳ Ｐゴシック" charset="0"/>
                <a:cs typeface="ＭＳ Ｐゴシック" charset="0"/>
              </a:rPr>
              <a:t>Significant  loss of  predictability</a:t>
            </a:r>
            <a:endParaRPr lang="en-US">
              <a:solidFill>
                <a:srgbClr val="000090"/>
              </a:solidFill>
              <a:latin typeface="Calibri" charset="0"/>
              <a:ea typeface="ＭＳ Ｐゴシック" charset="0"/>
              <a:cs typeface="ＭＳ Ｐゴシック" charset="0"/>
            </a:endParaRPr>
          </a:p>
        </p:txBody>
      </p:sp>
      <p:sp>
        <p:nvSpPr>
          <p:cNvPr id="103427" name="Oval 3"/>
          <p:cNvSpPr>
            <a:spLocks noChangeArrowheads="1"/>
          </p:cNvSpPr>
          <p:nvPr/>
        </p:nvSpPr>
        <p:spPr bwMode="auto">
          <a:xfrm>
            <a:off x="2209800" y="2667000"/>
            <a:ext cx="1447800" cy="1524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28" name="Oval 4"/>
          <p:cNvSpPr>
            <a:spLocks noChangeArrowheads="1"/>
          </p:cNvSpPr>
          <p:nvPr/>
        </p:nvSpPr>
        <p:spPr bwMode="auto">
          <a:xfrm>
            <a:off x="5334000" y="2667000"/>
            <a:ext cx="1447800" cy="1524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3429" name="Text Box 5"/>
          <p:cNvSpPr txBox="1">
            <a:spLocks noChangeArrowheads="1"/>
          </p:cNvSpPr>
          <p:nvPr/>
        </p:nvSpPr>
        <p:spPr bwMode="auto">
          <a:xfrm>
            <a:off x="1965325" y="2041525"/>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Active at time 1</a:t>
            </a:r>
          </a:p>
        </p:txBody>
      </p:sp>
      <p:sp>
        <p:nvSpPr>
          <p:cNvPr id="103430" name="Rectangle 6"/>
          <p:cNvSpPr>
            <a:spLocks noChangeArrowheads="1"/>
          </p:cNvSpPr>
          <p:nvPr/>
        </p:nvSpPr>
        <p:spPr bwMode="auto">
          <a:xfrm>
            <a:off x="5105400" y="2057400"/>
            <a:ext cx="22685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Active at time 2</a:t>
            </a:r>
          </a:p>
        </p:txBody>
      </p:sp>
      <p:sp>
        <p:nvSpPr>
          <p:cNvPr id="103431" name="Oval 7"/>
          <p:cNvSpPr>
            <a:spLocks noChangeArrowheads="1"/>
          </p:cNvSpPr>
          <p:nvPr/>
        </p:nvSpPr>
        <p:spPr bwMode="auto">
          <a:xfrm>
            <a:off x="2286000" y="5029200"/>
            <a:ext cx="1447800" cy="1524000"/>
          </a:xfrm>
          <a:prstGeom prst="ellipse">
            <a:avLst/>
          </a:prstGeom>
          <a:solidFill>
            <a:srgbClr val="00FF00"/>
          </a:solidFill>
          <a:ln w="9525">
            <a:solidFill>
              <a:schemeClr val="tx1"/>
            </a:solidFill>
            <a:round/>
            <a:headEnd/>
            <a:tailEnd/>
          </a:ln>
        </p:spPr>
        <p:txBody>
          <a:bodyPr wrap="none" anchor="ctr"/>
          <a:lstStyle/>
          <a:p>
            <a:pPr algn="ctr"/>
            <a:endParaRPr lang="en-US" u="none">
              <a:solidFill>
                <a:schemeClr val="hlink"/>
              </a:solidFill>
              <a:latin typeface="Arial" charset="0"/>
            </a:endParaRPr>
          </a:p>
        </p:txBody>
      </p:sp>
      <p:sp>
        <p:nvSpPr>
          <p:cNvPr id="103432" name="Line 8"/>
          <p:cNvSpPr>
            <a:spLocks noChangeShapeType="1"/>
          </p:cNvSpPr>
          <p:nvPr/>
        </p:nvSpPr>
        <p:spPr bwMode="auto">
          <a:xfrm flipV="1">
            <a:off x="2895600" y="4267200"/>
            <a:ext cx="0" cy="6858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103433" name="Line 9"/>
          <p:cNvSpPr>
            <a:spLocks noChangeShapeType="1"/>
          </p:cNvSpPr>
          <p:nvPr/>
        </p:nvSpPr>
        <p:spPr bwMode="auto">
          <a:xfrm flipV="1">
            <a:off x="3581400" y="4114800"/>
            <a:ext cx="1828800" cy="11430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wrap="none" anchor="ctr"/>
          <a:lstStyle/>
          <a:p>
            <a:endParaRPr lang="en-US"/>
          </a:p>
        </p:txBody>
      </p:sp>
      <p:sp>
        <p:nvSpPr>
          <p:cNvPr id="103434" name="Text Box 10"/>
          <p:cNvSpPr txBox="1">
            <a:spLocks noChangeArrowheads="1"/>
          </p:cNvSpPr>
          <p:nvPr/>
        </p:nvSpPr>
        <p:spPr bwMode="auto">
          <a:xfrm>
            <a:off x="1676400" y="4495800"/>
            <a:ext cx="1108075"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u="none">
                <a:latin typeface="Arial" charset="0"/>
              </a:rPr>
              <a:t>Lag = </a:t>
            </a:r>
            <a:r>
              <a:rPr lang="en-US" i="1" u="none">
                <a:latin typeface="Arial" charset="0"/>
              </a:rPr>
              <a:t>l</a:t>
            </a:r>
            <a:endParaRPr lang="en-US" u="none">
              <a:latin typeface="Arial" charset="0"/>
            </a:endParaRPr>
          </a:p>
        </p:txBody>
      </p:sp>
      <p:sp>
        <p:nvSpPr>
          <p:cNvPr id="103435" name="Rectangle 11"/>
          <p:cNvSpPr>
            <a:spLocks noChangeArrowheads="1"/>
          </p:cNvSpPr>
          <p:nvPr/>
        </p:nvSpPr>
        <p:spPr bwMode="auto">
          <a:xfrm>
            <a:off x="4343400" y="4800600"/>
            <a:ext cx="145573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u="none">
                <a:latin typeface="Arial" charset="0"/>
              </a:rPr>
              <a:t>Lag = </a:t>
            </a:r>
            <a:r>
              <a:rPr lang="en-US" i="1" u="none">
                <a:latin typeface="Arial" charset="0"/>
              </a:rPr>
              <a:t>l</a:t>
            </a:r>
            <a:r>
              <a:rPr lang="en-US" u="none">
                <a:latin typeface="Arial" charset="0"/>
              </a:rPr>
              <a:t>+1</a:t>
            </a:r>
          </a:p>
        </p:txBody>
      </p:sp>
      <p:sp>
        <p:nvSpPr>
          <p:cNvPr id="97292" name="Text Box 12"/>
          <p:cNvSpPr txBox="1">
            <a:spLocks noChangeArrowheads="1"/>
          </p:cNvSpPr>
          <p:nvPr/>
        </p:nvSpPr>
        <p:spPr bwMode="auto">
          <a:xfrm>
            <a:off x="2514600" y="4724400"/>
            <a:ext cx="946150" cy="1920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0" u="none">
                <a:solidFill>
                  <a:srgbClr val="FF0000"/>
                </a:solidFill>
                <a:latin typeface="Arial" charset="0"/>
              </a:rPr>
              <a:t>x</a:t>
            </a:r>
            <a:endParaRPr lang="en-US" sz="12000" u="none">
              <a:latin typeface="Arial" charset="0"/>
            </a:endParaRPr>
          </a:p>
        </p:txBody>
      </p:sp>
    </p:spTree>
    <p:extLst>
      <p:ext uri="{BB962C8B-B14F-4D97-AF65-F5344CB8AC3E}">
        <p14:creationId xmlns:p14="http://schemas.microsoft.com/office/powerpoint/2010/main" val="1582397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92"/>
                                        </p:tgtEl>
                                        <p:attrNameLst>
                                          <p:attrName>style.visibility</p:attrName>
                                        </p:attrNameLst>
                                      </p:cBhvr>
                                      <p:to>
                                        <p:strVal val="visible"/>
                                      </p:to>
                                    </p:set>
                                    <p:animEffect transition="in" filter="fade">
                                      <p:cBhvr>
                                        <p:cTn id="7" dur="2000"/>
                                        <p:tgtEl>
                                          <p:spTgt spid="97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000090"/>
                </a:solidFill>
              </a:rPr>
              <a:t>Granger Causation: Implementing Wiener’s definition of causality</a:t>
            </a:r>
          </a:p>
        </p:txBody>
      </p:sp>
      <p:sp>
        <p:nvSpPr>
          <p:cNvPr id="5" name="TextBox 4"/>
          <p:cNvSpPr txBox="1"/>
          <p:nvPr/>
        </p:nvSpPr>
        <p:spPr>
          <a:xfrm>
            <a:off x="4857489" y="2212547"/>
            <a:ext cx="292418" cy="1569660"/>
          </a:xfrm>
          <a:prstGeom prst="rect">
            <a:avLst/>
          </a:prstGeom>
          <a:noFill/>
        </p:spPr>
        <p:txBody>
          <a:bodyPr wrap="none" rtlCol="0">
            <a:spAutoFit/>
          </a:bodyPr>
          <a:lstStyle/>
          <a:p>
            <a:endParaRPr lang="en-US" sz="2400">
              <a:latin typeface="Arial"/>
              <a:cs typeface="Arial"/>
            </a:endParaRPr>
          </a:p>
          <a:p>
            <a:endParaRPr lang="en-US" sz="2400">
              <a:latin typeface="Arial"/>
              <a:cs typeface="Arial"/>
            </a:endParaRPr>
          </a:p>
          <a:p>
            <a:pPr marL="342900" indent="-342900">
              <a:buFont typeface="Arial"/>
              <a:buChar char="•"/>
            </a:pPr>
            <a:endParaRPr lang="en-US" sz="2400">
              <a:latin typeface="Arial"/>
              <a:cs typeface="Arial"/>
            </a:endParaRPr>
          </a:p>
          <a:p>
            <a:endParaRPr lang="en-US" sz="2400">
              <a:latin typeface="Arial"/>
              <a:cs typeface="Arial"/>
            </a:endParaRPr>
          </a:p>
        </p:txBody>
      </p:sp>
      <p:sp>
        <p:nvSpPr>
          <p:cNvPr id="3" name="TextBox 2"/>
          <p:cNvSpPr txBox="1"/>
          <p:nvPr/>
        </p:nvSpPr>
        <p:spPr>
          <a:xfrm>
            <a:off x="1239749" y="6195279"/>
            <a:ext cx="1738614" cy="369332"/>
          </a:xfrm>
          <a:prstGeom prst="rect">
            <a:avLst/>
          </a:prstGeom>
          <a:noFill/>
        </p:spPr>
        <p:txBody>
          <a:bodyPr wrap="none" rtlCol="0">
            <a:spAutoFit/>
          </a:bodyPr>
          <a:lstStyle/>
          <a:p>
            <a:r>
              <a:rPr lang="en-US"/>
              <a:t>Sir Clive Granger</a:t>
            </a:r>
          </a:p>
        </p:txBody>
      </p:sp>
      <p:sp>
        <p:nvSpPr>
          <p:cNvPr id="6" name="TextBox 5"/>
          <p:cNvSpPr txBox="1"/>
          <p:nvPr/>
        </p:nvSpPr>
        <p:spPr>
          <a:xfrm>
            <a:off x="5414540" y="2139294"/>
            <a:ext cx="3272260" cy="830997"/>
          </a:xfrm>
          <a:prstGeom prst="rect">
            <a:avLst/>
          </a:prstGeom>
          <a:noFill/>
        </p:spPr>
        <p:txBody>
          <a:bodyPr wrap="square" rtlCol="0">
            <a:spAutoFit/>
          </a:bodyPr>
          <a:lstStyle/>
          <a:p>
            <a:endParaRPr lang="en-US" sz="2400">
              <a:latin typeface="Arial"/>
              <a:cs typeface="Arial"/>
            </a:endParaRPr>
          </a:p>
          <a:p>
            <a:endParaRPr lang="en-US" sz="2400">
              <a:latin typeface="Arial"/>
              <a:cs typeface="Arial"/>
            </a:endParaRPr>
          </a:p>
        </p:txBody>
      </p:sp>
      <p:pic>
        <p:nvPicPr>
          <p:cNvPr id="7" name="Picture 6"/>
          <p:cNvPicPr>
            <a:picLocks noChangeAspect="1"/>
          </p:cNvPicPr>
          <p:nvPr/>
        </p:nvPicPr>
        <p:blipFill rotWithShape="1">
          <a:blip r:embed="rId3"/>
          <a:srcRect l="23435" r="23372"/>
          <a:stretch/>
        </p:blipFill>
        <p:spPr>
          <a:xfrm>
            <a:off x="457200" y="1822423"/>
            <a:ext cx="3429000" cy="4165600"/>
          </a:xfrm>
          <a:prstGeom prst="rect">
            <a:avLst/>
          </a:prstGeom>
        </p:spPr>
      </p:pic>
      <p:sp>
        <p:nvSpPr>
          <p:cNvPr id="8" name="TextBox 7"/>
          <p:cNvSpPr txBox="1"/>
          <p:nvPr/>
        </p:nvSpPr>
        <p:spPr>
          <a:xfrm>
            <a:off x="4344914" y="1863686"/>
            <a:ext cx="4625626" cy="4247317"/>
          </a:xfrm>
          <a:prstGeom prst="rect">
            <a:avLst/>
          </a:prstGeom>
          <a:noFill/>
        </p:spPr>
        <p:txBody>
          <a:bodyPr wrap="square" rtlCol="0">
            <a:spAutoFit/>
          </a:bodyPr>
          <a:lstStyle/>
          <a:p>
            <a:pPr marL="342900" indent="-342900">
              <a:buFont typeface="+mj-lt"/>
              <a:buAutoNum type="arabicPeriod"/>
            </a:pPr>
            <a:r>
              <a:rPr lang="en-US" dirty="0"/>
              <a:t>Collect timeseries data from everything</a:t>
            </a:r>
          </a:p>
          <a:p>
            <a:pPr marL="342900" indent="-342900">
              <a:buFont typeface="+mj-lt"/>
              <a:buAutoNum type="arabicPeriod"/>
            </a:pPr>
            <a:endParaRPr lang="en-US" dirty="0"/>
          </a:p>
          <a:p>
            <a:pPr marL="342900" indent="-342900">
              <a:buFont typeface="+mj-lt"/>
              <a:buAutoNum type="arabicPeriod"/>
            </a:pPr>
            <a:r>
              <a:rPr lang="en-US" dirty="0"/>
              <a:t>Use all of the timeseries data to predict the future of one variable (X). The model will be wrong!</a:t>
            </a:r>
          </a:p>
          <a:p>
            <a:pPr marL="342900" indent="-342900">
              <a:buFont typeface="+mj-lt"/>
              <a:buAutoNum type="arabicPeriod"/>
            </a:pPr>
            <a:endParaRPr lang="en-US" dirty="0"/>
          </a:p>
          <a:p>
            <a:pPr marL="342900" indent="-342900">
              <a:buFont typeface="+mj-lt"/>
              <a:buAutoNum type="arabicPeriod"/>
            </a:pPr>
            <a:r>
              <a:rPr lang="en-US" dirty="0"/>
              <a:t>Repeat step 2, but remove one variable (Y) from your predictive model.</a:t>
            </a:r>
          </a:p>
          <a:p>
            <a:pPr marL="342900" indent="-342900">
              <a:buFont typeface="+mj-lt"/>
              <a:buAutoNum type="arabicPeriod"/>
            </a:pPr>
            <a:endParaRPr lang="en-US" dirty="0"/>
          </a:p>
          <a:p>
            <a:pPr marL="342900" indent="-342900">
              <a:buFont typeface="+mj-lt"/>
              <a:buAutoNum type="arabicPeriod"/>
            </a:pPr>
            <a:r>
              <a:rPr lang="en-US" dirty="0"/>
              <a:t>Compare the error terms from step 1 and 2</a:t>
            </a:r>
          </a:p>
          <a:p>
            <a:pPr marL="342900" indent="-342900">
              <a:buFont typeface="+mj-lt"/>
              <a:buAutoNum type="arabicPeriod"/>
            </a:pPr>
            <a:endParaRPr lang="en-US" dirty="0"/>
          </a:p>
          <a:p>
            <a:pPr marL="342900" indent="-342900">
              <a:buFont typeface="+mj-lt"/>
              <a:buAutoNum type="arabicPeriod"/>
            </a:pPr>
            <a:r>
              <a:rPr lang="en-US" dirty="0"/>
              <a:t>If the error term is bigger in step 3, then we conclude that Y Granger causes X.</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65404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a:solidFill>
                  <a:srgbClr val="000090"/>
                </a:solidFill>
                <a:latin typeface="Arial" charset="0"/>
                <a:ea typeface="ＭＳ Ｐゴシック" charset="0"/>
                <a:cs typeface="ＭＳ Ｐゴシック" charset="0"/>
              </a:rPr>
              <a:t>Implementation: </a:t>
            </a:r>
            <a:r>
              <a:rPr lang="en-US" sz="2900">
                <a:solidFill>
                  <a:srgbClr val="000090"/>
                </a:solidFill>
                <a:latin typeface="Arial" charset="0"/>
                <a:ea typeface="ＭＳ Ｐゴシック" charset="0"/>
                <a:cs typeface="ＭＳ Ｐゴシック" charset="0"/>
              </a:rPr>
              <a:t>Prediction by lagged vector autoregression model (VAR)</a:t>
            </a:r>
            <a:endParaRPr lang="en-US" sz="4000">
              <a:solidFill>
                <a:srgbClr val="000090"/>
              </a:solidFill>
              <a:latin typeface="Calibri" charset="0"/>
              <a:ea typeface="ＭＳ Ｐゴシック" charset="0"/>
              <a:cs typeface="ＭＳ Ｐゴシック" charset="0"/>
            </a:endParaRPr>
          </a:p>
        </p:txBody>
      </p:sp>
      <p:sp>
        <p:nvSpPr>
          <p:cNvPr id="105476" name="Rectangle 16"/>
          <p:cNvSpPr>
            <a:spLocks noChangeArrowheads="1"/>
          </p:cNvSpPr>
          <p:nvPr/>
        </p:nvSpPr>
        <p:spPr bwMode="auto">
          <a:xfrm>
            <a:off x="1177925" y="2643188"/>
            <a:ext cx="7966075"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graphicFrame>
        <p:nvGraphicFramePr>
          <p:cNvPr id="105474" name="Object 2"/>
          <p:cNvGraphicFramePr>
            <a:graphicFrameLocks noChangeAspect="1"/>
          </p:cNvGraphicFramePr>
          <p:nvPr>
            <p:extLst>
              <p:ext uri="{D42A27DB-BD31-4B8C-83A1-F6EECF244321}">
                <p14:modId xmlns:p14="http://schemas.microsoft.com/office/powerpoint/2010/main" val="830715784"/>
              </p:ext>
            </p:extLst>
          </p:nvPr>
        </p:nvGraphicFramePr>
        <p:xfrm>
          <a:off x="66260" y="1676400"/>
          <a:ext cx="9144000" cy="3063875"/>
        </p:xfrm>
        <a:graphic>
          <a:graphicData uri="http://schemas.openxmlformats.org/presentationml/2006/ole">
            <mc:AlternateContent xmlns:mc="http://schemas.openxmlformats.org/markup-compatibility/2006">
              <mc:Choice xmlns:v="urn:schemas-microsoft-com:vml" Requires="v">
                <p:oleObj spid="_x0000_s2112" name="Document" r:id="rId4" imgW="5397500" imgH="1816100" progId="Word.Document.8">
                  <p:embed/>
                </p:oleObj>
              </mc:Choice>
              <mc:Fallback>
                <p:oleObj name="Document" r:id="rId4" imgW="5397500" imgH="1816100" progId="Word.Document.8">
                  <p:embed/>
                  <p:pic>
                    <p:nvPicPr>
                      <p:cNvPr id="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0" y="1676400"/>
                        <a:ext cx="9144000" cy="3063875"/>
                      </a:xfrm>
                      <a:prstGeom prst="rect">
                        <a:avLst/>
                      </a:prstGeom>
                      <a:solidFill>
                        <a:schemeClr val="bg1"/>
                      </a:solidFill>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7239" name="Rectangle 23"/>
          <p:cNvSpPr>
            <a:spLocks noChangeArrowheads="1"/>
          </p:cNvSpPr>
          <p:nvPr/>
        </p:nvSpPr>
        <p:spPr bwMode="auto">
          <a:xfrm>
            <a:off x="6858000" y="2590800"/>
            <a:ext cx="1676400" cy="1828800"/>
          </a:xfrm>
          <a:prstGeom prst="rect">
            <a:avLst/>
          </a:prstGeom>
          <a:noFill/>
          <a:ln w="28575">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wrap="none" anchor="ctr"/>
          <a:lstStyle/>
          <a:p>
            <a:endParaRPr lang="en-US"/>
          </a:p>
        </p:txBody>
      </p:sp>
      <p:sp>
        <p:nvSpPr>
          <p:cNvPr id="3" name="TextBox 2">
            <a:extLst>
              <a:ext uri="{FF2B5EF4-FFF2-40B4-BE49-F238E27FC236}">
                <a16:creationId xmlns:a16="http://schemas.microsoft.com/office/drawing/2014/main" id="{95E4C670-4622-354C-900B-DC31D46665EC}"/>
              </a:ext>
            </a:extLst>
          </p:cNvPr>
          <p:cNvSpPr txBox="1"/>
          <p:nvPr/>
        </p:nvSpPr>
        <p:spPr>
          <a:xfrm>
            <a:off x="33338" y="2052915"/>
            <a:ext cx="8572603" cy="369332"/>
          </a:xfrm>
          <a:prstGeom prst="rect">
            <a:avLst/>
          </a:prstGeom>
          <a:noFill/>
        </p:spPr>
        <p:txBody>
          <a:bodyPr wrap="none" rtlCol="0">
            <a:spAutoFit/>
          </a:bodyPr>
          <a:lstStyle/>
          <a:p>
            <a:r>
              <a:rPr lang="en-US">
                <a:solidFill>
                  <a:srgbClr val="FF0000"/>
                </a:solidFill>
              </a:rPr>
              <a:t>1. Make a prediction about a future state using all available data except a potential cause:</a:t>
            </a:r>
          </a:p>
        </p:txBody>
      </p:sp>
      <p:sp>
        <p:nvSpPr>
          <p:cNvPr id="4" name="Rectangle 3">
            <a:extLst>
              <a:ext uri="{FF2B5EF4-FFF2-40B4-BE49-F238E27FC236}">
                <a16:creationId xmlns:a16="http://schemas.microsoft.com/office/drawing/2014/main" id="{A5787DA8-D6B6-EB48-9590-8545D1EF9AE5}"/>
              </a:ext>
            </a:extLst>
          </p:cNvPr>
          <p:cNvSpPr/>
          <p:nvPr/>
        </p:nvSpPr>
        <p:spPr>
          <a:xfrm>
            <a:off x="-26516" y="2447370"/>
            <a:ext cx="9144000" cy="2594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D60A3A-9D62-A843-9B66-6768DD3C201A}"/>
              </a:ext>
            </a:extLst>
          </p:cNvPr>
          <p:cNvSpPr txBox="1"/>
          <p:nvPr/>
        </p:nvSpPr>
        <p:spPr>
          <a:xfrm>
            <a:off x="-14288" y="3263452"/>
            <a:ext cx="6992235" cy="369332"/>
          </a:xfrm>
          <a:prstGeom prst="rect">
            <a:avLst/>
          </a:prstGeom>
          <a:noFill/>
        </p:spPr>
        <p:txBody>
          <a:bodyPr wrap="none" rtlCol="0">
            <a:spAutoFit/>
          </a:bodyPr>
          <a:lstStyle/>
          <a:p>
            <a:r>
              <a:rPr lang="en-US">
                <a:solidFill>
                  <a:srgbClr val="FF0000"/>
                </a:solidFill>
              </a:rPr>
              <a:t>2. Make a another prediction about a future state using all available data:</a:t>
            </a:r>
          </a:p>
        </p:txBody>
      </p:sp>
      <p:sp>
        <p:nvSpPr>
          <p:cNvPr id="12" name="Rectangle 11">
            <a:extLst>
              <a:ext uri="{FF2B5EF4-FFF2-40B4-BE49-F238E27FC236}">
                <a16:creationId xmlns:a16="http://schemas.microsoft.com/office/drawing/2014/main" id="{7BBFD26F-33BC-A742-9C91-37C58F7D603B}"/>
              </a:ext>
            </a:extLst>
          </p:cNvPr>
          <p:cNvSpPr/>
          <p:nvPr/>
        </p:nvSpPr>
        <p:spPr>
          <a:xfrm>
            <a:off x="-33660" y="3340891"/>
            <a:ext cx="9144000" cy="2594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3FCC10-1343-9241-AB47-BBE4115E5898}"/>
              </a:ext>
            </a:extLst>
          </p:cNvPr>
          <p:cNvSpPr txBox="1"/>
          <p:nvPr/>
        </p:nvSpPr>
        <p:spPr>
          <a:xfrm>
            <a:off x="66260" y="4881940"/>
            <a:ext cx="8432565" cy="369332"/>
          </a:xfrm>
          <a:prstGeom prst="rect">
            <a:avLst/>
          </a:prstGeom>
          <a:noFill/>
        </p:spPr>
        <p:txBody>
          <a:bodyPr wrap="none" rtlCol="0">
            <a:spAutoFit/>
          </a:bodyPr>
          <a:lstStyle/>
          <a:p>
            <a:r>
              <a:rPr lang="en-US">
                <a:solidFill>
                  <a:srgbClr val="FF0000"/>
                </a:solidFill>
              </a:rPr>
              <a:t>3. Compare error terms (if restricted &gt; unrestricted error we have measurable causation)</a:t>
            </a:r>
          </a:p>
        </p:txBody>
      </p:sp>
    </p:spTree>
    <p:extLst>
      <p:ext uri="{BB962C8B-B14F-4D97-AF65-F5344CB8AC3E}">
        <p14:creationId xmlns:p14="http://schemas.microsoft.com/office/powerpoint/2010/main" val="256549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72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9" grpId="1" animBg="1"/>
      <p:bldP spid="4" grpId="0" animBg="1"/>
      <p:bldP spid="12" grpId="0" animBg="1"/>
      <p:bldP spid="12" grpId="1"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dirty="0">
                <a:solidFill>
                  <a:srgbClr val="000090"/>
                </a:solidFill>
                <a:latin typeface="Arial" charset="0"/>
                <a:ea typeface="ＭＳ Ｐゴシック" charset="0"/>
                <a:cs typeface="ＭＳ Ｐゴシック" charset="0"/>
              </a:rPr>
              <a:t>Critical assumptions/requirements of classical Granger causation</a:t>
            </a:r>
            <a:endParaRPr lang="en-US" sz="4000" dirty="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 name="TextBox 1">
            <a:extLst>
              <a:ext uri="{FF2B5EF4-FFF2-40B4-BE49-F238E27FC236}">
                <a16:creationId xmlns:a16="http://schemas.microsoft.com/office/drawing/2014/main" id="{82D75501-D4C8-3F4B-BAC7-34A21321B622}"/>
              </a:ext>
            </a:extLst>
          </p:cNvPr>
          <p:cNvSpPr txBox="1"/>
          <p:nvPr/>
        </p:nvSpPr>
        <p:spPr>
          <a:xfrm>
            <a:off x="2755744" y="1728044"/>
            <a:ext cx="6202017" cy="5078313"/>
          </a:xfrm>
          <a:prstGeom prst="rect">
            <a:avLst/>
          </a:prstGeom>
          <a:noFill/>
        </p:spPr>
        <p:txBody>
          <a:bodyPr wrap="square" rtlCol="0">
            <a:spAutoFit/>
          </a:bodyPr>
          <a:lstStyle/>
          <a:p>
            <a:r>
              <a:rPr lang="en-US" dirty="0"/>
              <a:t>Sufficient temporal resolution for timeseries analysis, sufficient spatial resolution for functional inference, measure everything</a:t>
            </a:r>
          </a:p>
          <a:p>
            <a:endParaRPr lang="en-US" dirty="0"/>
          </a:p>
          <a:p>
            <a:r>
              <a:rPr lang="en-US" dirty="0"/>
              <a:t>Measure everything (or at least everything that appears to doing something)</a:t>
            </a:r>
          </a:p>
          <a:p>
            <a:endParaRPr lang="en-US" dirty="0"/>
          </a:p>
          <a:p>
            <a:endParaRPr lang="en-US" dirty="0"/>
          </a:p>
          <a:p>
            <a:r>
              <a:rPr lang="en-US" dirty="0"/>
              <a:t>Eliminate all redundant signals</a:t>
            </a:r>
          </a:p>
          <a:p>
            <a:endParaRPr lang="en-US" dirty="0"/>
          </a:p>
          <a:p>
            <a:endParaRPr lang="en-US" dirty="0"/>
          </a:p>
          <a:p>
            <a:r>
              <a:rPr lang="en-US" dirty="0"/>
              <a:t>Signals must be stationary (at least in Classical Granger)</a:t>
            </a:r>
          </a:p>
          <a:p>
            <a:endParaRPr lang="en-US" dirty="0"/>
          </a:p>
          <a:p>
            <a:endParaRPr lang="en-US" dirty="0"/>
          </a:p>
          <a:p>
            <a:r>
              <a:rPr lang="en-US" dirty="0"/>
              <a:t>Keep measurement noise within manageable bounds</a:t>
            </a:r>
          </a:p>
          <a:p>
            <a:endParaRPr lang="en-US" dirty="0"/>
          </a:p>
          <a:p>
            <a:endParaRPr lang="en-US" dirty="0"/>
          </a:p>
          <a:p>
            <a:r>
              <a:rPr lang="en-US" dirty="0"/>
              <a:t>Use methods that make strong predictions </a:t>
            </a:r>
          </a:p>
          <a:p>
            <a:endParaRPr lang="en-US" dirty="0"/>
          </a:p>
        </p:txBody>
      </p:sp>
      <p:sp>
        <p:nvSpPr>
          <p:cNvPr id="5" name="TextBox 4">
            <a:extLst>
              <a:ext uri="{FF2B5EF4-FFF2-40B4-BE49-F238E27FC236}">
                <a16:creationId xmlns:a16="http://schemas.microsoft.com/office/drawing/2014/main" id="{777A5647-62EA-3149-BBAC-5ECB7E2BC49C}"/>
              </a:ext>
            </a:extLst>
          </p:cNvPr>
          <p:cNvSpPr txBox="1"/>
          <p:nvPr/>
        </p:nvSpPr>
        <p:spPr>
          <a:xfrm>
            <a:off x="457200" y="3065086"/>
            <a:ext cx="1415131" cy="369332"/>
          </a:xfrm>
          <a:prstGeom prst="rect">
            <a:avLst/>
          </a:prstGeom>
          <a:noFill/>
        </p:spPr>
        <p:txBody>
          <a:bodyPr wrap="none" rtlCol="0">
            <a:spAutoFit/>
          </a:bodyPr>
          <a:lstStyle/>
          <a:p>
            <a:r>
              <a:rPr lang="en-US" dirty="0">
                <a:solidFill>
                  <a:srgbClr val="FF0000"/>
                </a:solidFill>
              </a:rPr>
              <a:t>ROI selection</a:t>
            </a:r>
          </a:p>
        </p:txBody>
      </p:sp>
      <p:sp>
        <p:nvSpPr>
          <p:cNvPr id="6" name="TextBox 5">
            <a:extLst>
              <a:ext uri="{FF2B5EF4-FFF2-40B4-BE49-F238E27FC236}">
                <a16:creationId xmlns:a16="http://schemas.microsoft.com/office/drawing/2014/main" id="{2D579779-74C9-AD4A-A152-216ED181511B}"/>
              </a:ext>
            </a:extLst>
          </p:cNvPr>
          <p:cNvSpPr txBox="1"/>
          <p:nvPr/>
        </p:nvSpPr>
        <p:spPr>
          <a:xfrm>
            <a:off x="457200" y="5321679"/>
            <a:ext cx="1415837" cy="369332"/>
          </a:xfrm>
          <a:prstGeom prst="rect">
            <a:avLst/>
          </a:prstGeom>
          <a:noFill/>
        </p:spPr>
        <p:txBody>
          <a:bodyPr wrap="none" rtlCol="0">
            <a:spAutoFit/>
          </a:bodyPr>
          <a:lstStyle/>
          <a:p>
            <a:r>
              <a:rPr lang="en-US" dirty="0">
                <a:solidFill>
                  <a:srgbClr val="FF0000"/>
                </a:solidFill>
              </a:rPr>
              <a:t>Kalman Filter</a:t>
            </a:r>
          </a:p>
        </p:txBody>
      </p:sp>
      <p:sp>
        <p:nvSpPr>
          <p:cNvPr id="7" name="Left Brace 6">
            <a:extLst>
              <a:ext uri="{FF2B5EF4-FFF2-40B4-BE49-F238E27FC236}">
                <a16:creationId xmlns:a16="http://schemas.microsoft.com/office/drawing/2014/main" id="{10E63CB1-3CA2-0F44-A494-9414CAD20FA9}"/>
              </a:ext>
            </a:extLst>
          </p:cNvPr>
          <p:cNvSpPr/>
          <p:nvPr/>
        </p:nvSpPr>
        <p:spPr>
          <a:xfrm>
            <a:off x="2142112" y="2535238"/>
            <a:ext cx="344557" cy="146947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2255DE37-CEF4-434A-AA6D-0DA51B74A4F4}"/>
              </a:ext>
            </a:extLst>
          </p:cNvPr>
          <p:cNvSpPr/>
          <p:nvPr/>
        </p:nvSpPr>
        <p:spPr>
          <a:xfrm>
            <a:off x="2142112" y="4494524"/>
            <a:ext cx="344557" cy="1966844"/>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41248C36-7E9F-5D4D-8A1B-1AF52F11E8D2}"/>
              </a:ext>
            </a:extLst>
          </p:cNvPr>
          <p:cNvSpPr txBox="1"/>
          <p:nvPr/>
        </p:nvSpPr>
        <p:spPr>
          <a:xfrm>
            <a:off x="395660" y="1809765"/>
            <a:ext cx="1808508" cy="369332"/>
          </a:xfrm>
          <a:prstGeom prst="rect">
            <a:avLst/>
          </a:prstGeom>
          <a:noFill/>
        </p:spPr>
        <p:txBody>
          <a:bodyPr wrap="none" rtlCol="0">
            <a:spAutoFit/>
          </a:bodyPr>
          <a:lstStyle/>
          <a:p>
            <a:r>
              <a:rPr lang="en-US" dirty="0">
                <a:solidFill>
                  <a:srgbClr val="FF0000"/>
                </a:solidFill>
              </a:rPr>
              <a:t>Imaging modality</a:t>
            </a:r>
          </a:p>
        </p:txBody>
      </p:sp>
    </p:spTree>
    <p:extLst>
      <p:ext uri="{BB962C8B-B14F-4D97-AF65-F5344CB8AC3E}">
        <p14:creationId xmlns:p14="http://schemas.microsoft.com/office/powerpoint/2010/main" val="41160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7"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371"/>
            <a:ext cx="9144000" cy="1143000"/>
          </a:xfrm>
        </p:spPr>
        <p:txBody>
          <a:bodyPr>
            <a:normAutofit fontScale="90000"/>
          </a:bodyPr>
          <a:lstStyle/>
          <a:p>
            <a:r>
              <a:rPr lang="en-US" dirty="0">
                <a:solidFill>
                  <a:srgbClr val="000090"/>
                </a:solidFill>
              </a:rPr>
              <a:t>GPS: Implementing Granger’s Assumptions with Integrity</a:t>
            </a:r>
          </a:p>
        </p:txBody>
      </p:sp>
      <p:pic>
        <p:nvPicPr>
          <p:cNvPr id="6" name="Picture 5">
            <a:extLst>
              <a:ext uri="{FF2B5EF4-FFF2-40B4-BE49-F238E27FC236}">
                <a16:creationId xmlns:a16="http://schemas.microsoft.com/office/drawing/2014/main" id="{7AA1EFEA-ED73-C049-B608-B5DF0EFF44E3}"/>
              </a:ext>
            </a:extLst>
          </p:cNvPr>
          <p:cNvPicPr/>
          <p:nvPr/>
        </p:nvPicPr>
        <p:blipFill>
          <a:blip r:embed="rId2">
            <a:extLst>
              <a:ext uri="{28A0092B-C50C-407E-A947-70E740481C1C}">
                <a14:useLocalDpi xmlns:a14="http://schemas.microsoft.com/office/drawing/2010/main" val="0"/>
              </a:ext>
            </a:extLst>
          </a:blip>
          <a:stretch>
            <a:fillRect/>
          </a:stretch>
        </p:blipFill>
        <p:spPr>
          <a:xfrm>
            <a:off x="2420246" y="1756728"/>
            <a:ext cx="4303507" cy="5101272"/>
          </a:xfrm>
          <a:prstGeom prst="rect">
            <a:avLst/>
          </a:prstGeom>
        </p:spPr>
      </p:pic>
    </p:spTree>
    <p:extLst>
      <p:ext uri="{BB962C8B-B14F-4D97-AF65-F5344CB8AC3E}">
        <p14:creationId xmlns:p14="http://schemas.microsoft.com/office/powerpoint/2010/main" val="247993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dirty="0">
                <a:solidFill>
                  <a:srgbClr val="000090"/>
                </a:solidFill>
                <a:latin typeface="Arial" charset="0"/>
                <a:ea typeface="ＭＳ Ｐゴシック" charset="0"/>
                <a:cs typeface="ＭＳ Ｐゴシック" charset="0"/>
              </a:rPr>
              <a:t>Imaging Considerations</a:t>
            </a:r>
            <a:endParaRPr lang="en-US" sz="4000" dirty="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5" name="TextBox 4"/>
          <p:cNvSpPr txBox="1"/>
          <p:nvPr/>
        </p:nvSpPr>
        <p:spPr>
          <a:xfrm>
            <a:off x="3759319" y="3238424"/>
            <a:ext cx="1618097" cy="830997"/>
          </a:xfrm>
          <a:prstGeom prst="rect">
            <a:avLst/>
          </a:prstGeom>
          <a:solidFill>
            <a:schemeClr val="accent4">
              <a:lumMod val="20000"/>
              <a:lumOff val="80000"/>
            </a:schemeClr>
          </a:solidFill>
          <a:ln>
            <a:solidFill>
              <a:srgbClr val="660066"/>
            </a:solidFill>
          </a:ln>
        </p:spPr>
        <p:txBody>
          <a:bodyPr wrap="square" rtlCol="0">
            <a:spAutoFit/>
          </a:bodyPr>
          <a:lstStyle/>
          <a:p>
            <a:r>
              <a:rPr lang="en-US" sz="2400"/>
              <a:t>Good Coverage</a:t>
            </a:r>
          </a:p>
        </p:txBody>
      </p:sp>
      <p:sp>
        <p:nvSpPr>
          <p:cNvPr id="12" name="TextBox 11"/>
          <p:cNvSpPr txBox="1"/>
          <p:nvPr/>
        </p:nvSpPr>
        <p:spPr>
          <a:xfrm>
            <a:off x="7137520" y="3162224"/>
            <a:ext cx="1549280" cy="830997"/>
          </a:xfrm>
          <a:prstGeom prst="rect">
            <a:avLst/>
          </a:prstGeom>
          <a:solidFill>
            <a:schemeClr val="accent4">
              <a:lumMod val="20000"/>
              <a:lumOff val="80000"/>
            </a:schemeClr>
          </a:solidFill>
          <a:ln>
            <a:solidFill>
              <a:srgbClr val="660066"/>
            </a:solidFill>
          </a:ln>
        </p:spPr>
        <p:txBody>
          <a:bodyPr wrap="square" rtlCol="0">
            <a:spAutoFit/>
          </a:bodyPr>
          <a:lstStyle/>
          <a:p>
            <a:r>
              <a:rPr lang="en-US" sz="2400"/>
              <a:t>Poor Coverage</a:t>
            </a:r>
          </a:p>
        </p:txBody>
      </p:sp>
      <p:sp>
        <p:nvSpPr>
          <p:cNvPr id="6" name="TextBox 5"/>
          <p:cNvSpPr txBox="1"/>
          <p:nvPr/>
        </p:nvSpPr>
        <p:spPr>
          <a:xfrm>
            <a:off x="254000" y="1459468"/>
            <a:ext cx="2006719" cy="4801314"/>
          </a:xfrm>
          <a:prstGeom prst="rect">
            <a:avLst/>
          </a:prstGeom>
          <a:noFill/>
        </p:spPr>
        <p:txBody>
          <a:bodyPr wrap="square" rtlCol="0">
            <a:spAutoFit/>
          </a:bodyPr>
          <a:lstStyle/>
          <a:p>
            <a:r>
              <a:rPr lang="en-US" b="1" u="sng" dirty="0">
                <a:latin typeface="Arial"/>
                <a:cs typeface="Arial"/>
              </a:rPr>
              <a:t>Requirements</a:t>
            </a:r>
          </a:p>
          <a:p>
            <a:endParaRPr lang="en-US" b="1" u="sng" dirty="0">
              <a:latin typeface="Arial"/>
              <a:cs typeface="Arial"/>
            </a:endParaRPr>
          </a:p>
          <a:p>
            <a:pPr marL="285750" indent="-285750">
              <a:buFont typeface="Arial"/>
              <a:buChar char="•"/>
            </a:pPr>
            <a:r>
              <a:rPr lang="en-US" dirty="0">
                <a:latin typeface="Arial"/>
                <a:cs typeface="Arial"/>
              </a:rPr>
              <a:t>Measure everything*</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Sufficient temporal resolution for ER timeseries analysis</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Sufficient temporal resolution to relate to localization literature</a:t>
            </a:r>
          </a:p>
        </p:txBody>
      </p:sp>
      <p:sp>
        <p:nvSpPr>
          <p:cNvPr id="9" name="Rectangle 8"/>
          <p:cNvSpPr/>
          <p:nvPr/>
        </p:nvSpPr>
        <p:spPr>
          <a:xfrm>
            <a:off x="3339279" y="2070928"/>
            <a:ext cx="5626747" cy="418274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500441" y="2268928"/>
            <a:ext cx="1663064" cy="1077218"/>
          </a:xfrm>
          <a:prstGeom prst="rect">
            <a:avLst/>
          </a:prstGeom>
          <a:solidFill>
            <a:srgbClr val="008000"/>
          </a:solidFill>
          <a:ln>
            <a:solidFill>
              <a:schemeClr val="tx1"/>
            </a:solidFill>
          </a:ln>
        </p:spPr>
        <p:txBody>
          <a:bodyPr wrap="square" rtlCol="0">
            <a:spAutoFit/>
          </a:bodyPr>
          <a:lstStyle/>
          <a:p>
            <a:endParaRPr lang="en-US" sz="1000"/>
          </a:p>
          <a:p>
            <a:endParaRPr lang="en-US" sz="1000"/>
          </a:p>
          <a:p>
            <a:r>
              <a:rPr lang="en-US" sz="2400"/>
              <a:t> MEG/EEG</a:t>
            </a:r>
          </a:p>
          <a:p>
            <a:endParaRPr lang="en-US" sz="1000"/>
          </a:p>
          <a:p>
            <a:endParaRPr lang="en-US" sz="1000"/>
          </a:p>
        </p:txBody>
      </p:sp>
      <p:sp>
        <p:nvSpPr>
          <p:cNvPr id="10" name="TextBox 9"/>
          <p:cNvSpPr txBox="1"/>
          <p:nvPr/>
        </p:nvSpPr>
        <p:spPr>
          <a:xfrm>
            <a:off x="5219043" y="2776080"/>
            <a:ext cx="1245731" cy="1200328"/>
          </a:xfrm>
          <a:prstGeom prst="rect">
            <a:avLst/>
          </a:prstGeom>
          <a:solidFill>
            <a:srgbClr val="FF6600"/>
          </a:solidFill>
          <a:ln>
            <a:solidFill>
              <a:schemeClr val="tx1"/>
            </a:solidFill>
          </a:ln>
        </p:spPr>
        <p:txBody>
          <a:bodyPr wrap="square" rtlCol="0">
            <a:spAutoFit/>
          </a:bodyPr>
          <a:lstStyle/>
          <a:p>
            <a:pPr algn="ctr"/>
            <a:endParaRPr lang="en-US" sz="1200"/>
          </a:p>
          <a:p>
            <a:pPr algn="ctr"/>
            <a:endParaRPr lang="en-US" sz="1200"/>
          </a:p>
          <a:p>
            <a:pPr algn="ctr"/>
            <a:r>
              <a:rPr lang="en-US" sz="2400"/>
              <a:t> fMRI</a:t>
            </a:r>
          </a:p>
          <a:p>
            <a:pPr algn="ctr"/>
            <a:r>
              <a:rPr lang="en-US" sz="2400"/>
              <a:t>      </a:t>
            </a:r>
          </a:p>
        </p:txBody>
      </p:sp>
      <p:sp>
        <p:nvSpPr>
          <p:cNvPr id="11" name="TextBox 10"/>
          <p:cNvSpPr txBox="1"/>
          <p:nvPr/>
        </p:nvSpPr>
        <p:spPr>
          <a:xfrm>
            <a:off x="6050575" y="6538383"/>
            <a:ext cx="649374" cy="369332"/>
          </a:xfrm>
          <a:prstGeom prst="rect">
            <a:avLst/>
          </a:prstGeom>
          <a:noFill/>
        </p:spPr>
        <p:txBody>
          <a:bodyPr wrap="none" rtlCol="0">
            <a:spAutoFit/>
          </a:bodyPr>
          <a:lstStyle/>
          <a:p>
            <a:r>
              <a:rPr lang="en-US"/>
              <a:t>Time</a:t>
            </a:r>
          </a:p>
        </p:txBody>
      </p:sp>
      <p:sp>
        <p:nvSpPr>
          <p:cNvPr id="13" name="TextBox 12"/>
          <p:cNvSpPr txBox="1"/>
          <p:nvPr/>
        </p:nvSpPr>
        <p:spPr>
          <a:xfrm rot="16200000">
            <a:off x="1893202" y="3884755"/>
            <a:ext cx="735034" cy="369332"/>
          </a:xfrm>
          <a:prstGeom prst="rect">
            <a:avLst/>
          </a:prstGeom>
          <a:noFill/>
        </p:spPr>
        <p:txBody>
          <a:bodyPr wrap="none" rtlCol="0">
            <a:spAutoFit/>
          </a:bodyPr>
          <a:lstStyle/>
          <a:p>
            <a:r>
              <a:rPr lang="en-US"/>
              <a:t>Space</a:t>
            </a:r>
          </a:p>
        </p:txBody>
      </p:sp>
      <p:sp>
        <p:nvSpPr>
          <p:cNvPr id="14" name="TextBox 13"/>
          <p:cNvSpPr txBox="1"/>
          <p:nvPr/>
        </p:nvSpPr>
        <p:spPr>
          <a:xfrm>
            <a:off x="2260719" y="2133600"/>
            <a:ext cx="953469" cy="3970318"/>
          </a:xfrm>
          <a:prstGeom prst="rect">
            <a:avLst/>
          </a:prstGeom>
          <a:noFill/>
        </p:spPr>
        <p:txBody>
          <a:bodyPr wrap="none" rtlCol="0">
            <a:spAutoFit/>
          </a:bodyPr>
          <a:lstStyle/>
          <a:p>
            <a:r>
              <a:rPr lang="en-US"/>
              <a:t>Brain</a:t>
            </a:r>
          </a:p>
          <a:p>
            <a:endParaRPr lang="en-US"/>
          </a:p>
          <a:p>
            <a:r>
              <a:rPr lang="en-US" err="1"/>
              <a:t>Brodm</a:t>
            </a:r>
            <a:r>
              <a:rPr lang="en-US"/>
              <a:t>.</a:t>
            </a:r>
          </a:p>
          <a:p>
            <a:r>
              <a:rPr lang="en-US"/>
              <a:t>Area</a:t>
            </a:r>
          </a:p>
          <a:p>
            <a:endParaRPr lang="en-US"/>
          </a:p>
          <a:p>
            <a:r>
              <a:rPr lang="en-US"/>
              <a:t>Column</a:t>
            </a:r>
          </a:p>
          <a:p>
            <a:endParaRPr lang="en-US"/>
          </a:p>
          <a:p>
            <a:r>
              <a:rPr lang="en-US"/>
              <a:t>Layer</a:t>
            </a:r>
          </a:p>
          <a:p>
            <a:endParaRPr lang="en-US"/>
          </a:p>
          <a:p>
            <a:r>
              <a:rPr lang="en-US"/>
              <a:t>Neuron</a:t>
            </a:r>
          </a:p>
          <a:p>
            <a:endParaRPr lang="en-US"/>
          </a:p>
          <a:p>
            <a:endParaRPr lang="en-US"/>
          </a:p>
          <a:p>
            <a:r>
              <a:rPr lang="en-US"/>
              <a:t>Synapse</a:t>
            </a:r>
          </a:p>
          <a:p>
            <a:endParaRPr lang="en-US"/>
          </a:p>
        </p:txBody>
      </p:sp>
      <p:sp>
        <p:nvSpPr>
          <p:cNvPr id="21" name="TextBox 20"/>
          <p:cNvSpPr txBox="1"/>
          <p:nvPr/>
        </p:nvSpPr>
        <p:spPr>
          <a:xfrm>
            <a:off x="3500441" y="6273226"/>
            <a:ext cx="4767388" cy="369332"/>
          </a:xfrm>
          <a:prstGeom prst="rect">
            <a:avLst/>
          </a:prstGeom>
          <a:noFill/>
        </p:spPr>
        <p:txBody>
          <a:bodyPr wrap="none" rtlCol="0">
            <a:spAutoFit/>
          </a:bodyPr>
          <a:lstStyle/>
          <a:p>
            <a:r>
              <a:rPr lang="en-US"/>
              <a:t>MS            Second            Min             Hour         Day   </a:t>
            </a:r>
          </a:p>
        </p:txBody>
      </p:sp>
      <p:sp>
        <p:nvSpPr>
          <p:cNvPr id="29" name="TextBox 28"/>
          <p:cNvSpPr txBox="1"/>
          <p:nvPr/>
        </p:nvSpPr>
        <p:spPr>
          <a:xfrm>
            <a:off x="3759319" y="5052739"/>
            <a:ext cx="3590514" cy="461665"/>
          </a:xfrm>
          <a:prstGeom prst="rect">
            <a:avLst/>
          </a:prstGeom>
          <a:solidFill>
            <a:srgbClr val="FF0000"/>
          </a:solidFill>
          <a:ln>
            <a:solidFill>
              <a:schemeClr val="tx1"/>
            </a:solidFill>
          </a:ln>
        </p:spPr>
        <p:txBody>
          <a:bodyPr wrap="square" rtlCol="0">
            <a:spAutoFit/>
          </a:bodyPr>
          <a:lstStyle/>
          <a:p>
            <a:pPr algn="ctr"/>
            <a:r>
              <a:rPr lang="en-US" sz="2400"/>
              <a:t>  intracranial</a:t>
            </a:r>
          </a:p>
        </p:txBody>
      </p:sp>
      <p:sp>
        <p:nvSpPr>
          <p:cNvPr id="31" name="TextBox 30"/>
          <p:cNvSpPr txBox="1"/>
          <p:nvPr/>
        </p:nvSpPr>
        <p:spPr>
          <a:xfrm>
            <a:off x="5994308" y="2815563"/>
            <a:ext cx="1245731" cy="832104"/>
          </a:xfrm>
          <a:prstGeom prst="rect">
            <a:avLst/>
          </a:prstGeom>
          <a:solidFill>
            <a:srgbClr val="FFFF00">
              <a:alpha val="88000"/>
            </a:srgbClr>
          </a:solidFill>
          <a:ln>
            <a:solidFill>
              <a:schemeClr val="tx1"/>
            </a:solidFill>
          </a:ln>
        </p:spPr>
        <p:txBody>
          <a:bodyPr wrap="square" rtlCol="0">
            <a:spAutoFit/>
          </a:bodyPr>
          <a:lstStyle/>
          <a:p>
            <a:pPr algn="ctr"/>
            <a:endParaRPr lang="en-US" sz="1200"/>
          </a:p>
          <a:p>
            <a:pPr algn="ctr"/>
            <a:endParaRPr lang="en-US" sz="1200"/>
          </a:p>
          <a:p>
            <a:pPr algn="ctr"/>
            <a:r>
              <a:rPr lang="en-US" sz="2400"/>
              <a:t> PET</a:t>
            </a:r>
          </a:p>
          <a:p>
            <a:pPr algn="ctr"/>
            <a:r>
              <a:rPr lang="en-US" sz="2400"/>
              <a:t> </a:t>
            </a:r>
          </a:p>
        </p:txBody>
      </p:sp>
      <p:sp>
        <p:nvSpPr>
          <p:cNvPr id="32" name="TextBox 31"/>
          <p:cNvSpPr txBox="1"/>
          <p:nvPr/>
        </p:nvSpPr>
        <p:spPr>
          <a:xfrm>
            <a:off x="7984766" y="2367799"/>
            <a:ext cx="981260" cy="1200328"/>
          </a:xfrm>
          <a:prstGeom prst="rect">
            <a:avLst/>
          </a:prstGeom>
          <a:solidFill>
            <a:srgbClr val="3366FF">
              <a:alpha val="88000"/>
            </a:srgbClr>
          </a:solidFill>
          <a:ln>
            <a:solidFill>
              <a:schemeClr val="tx1"/>
            </a:solidFill>
          </a:ln>
        </p:spPr>
        <p:txBody>
          <a:bodyPr wrap="square" rtlCol="0">
            <a:spAutoFit/>
          </a:bodyPr>
          <a:lstStyle/>
          <a:p>
            <a:pPr algn="ctr"/>
            <a:endParaRPr lang="en-US" sz="1200"/>
          </a:p>
          <a:p>
            <a:pPr algn="ctr"/>
            <a:endParaRPr lang="en-US" sz="1200"/>
          </a:p>
          <a:p>
            <a:pPr algn="ctr"/>
            <a:r>
              <a:rPr lang="en-US" sz="2400"/>
              <a:t>Lesion</a:t>
            </a:r>
          </a:p>
          <a:p>
            <a:pPr algn="ctr"/>
            <a:r>
              <a:rPr lang="en-US" sz="2400"/>
              <a:t> </a:t>
            </a:r>
          </a:p>
        </p:txBody>
      </p:sp>
    </p:spTree>
    <p:extLst>
      <p:ext uri="{BB962C8B-B14F-4D97-AF65-F5344CB8AC3E}">
        <p14:creationId xmlns:p14="http://schemas.microsoft.com/office/powerpoint/2010/main" val="14087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mph" presetSubtype="0" fill="hold" grpId="0" nodeType="clickEffect">
                                  <p:stCondLst>
                                    <p:cond delay="0"/>
                                  </p:stCondLst>
                                  <p:childTnLst>
                                    <p:anim calcmode="discrete" valueType="str">
                                      <p:cBhvr override="childStyle">
                                        <p:cTn id="38" dur="5100" fill="hold"/>
                                        <p:tgtEl>
                                          <p:spTgt spid="2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29"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dirty="0">
                <a:solidFill>
                  <a:srgbClr val="000090"/>
                </a:solidFill>
                <a:latin typeface="Arial" charset="0"/>
                <a:ea typeface="ＭＳ Ｐゴシック" charset="0"/>
                <a:cs typeface="ＭＳ Ｐゴシック" charset="0"/>
              </a:rPr>
              <a:t>MR-constrained MEG/EEG (MNE)</a:t>
            </a:r>
            <a:endParaRPr lang="en-US" sz="4000" dirty="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4" name="activation_PTC2_PTBcons_subjave_brain-LRlrgso2_act-1to400-c_bgK-quicktime copy.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960048" y="1168107"/>
            <a:ext cx="7315200" cy="5689893"/>
          </a:xfrm>
          <a:prstGeom prst="rect">
            <a:avLst/>
          </a:prstGeom>
        </p:spPr>
      </p:pic>
    </p:spTree>
    <p:extLst>
      <p:ext uri="{BB962C8B-B14F-4D97-AF65-F5344CB8AC3E}">
        <p14:creationId xmlns:p14="http://schemas.microsoft.com/office/powerpoint/2010/main" val="4176465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a:solidFill>
                  <a:srgbClr val="000090"/>
                </a:solidFill>
                <a:latin typeface="Arial" charset="0"/>
                <a:ea typeface="ＭＳ Ｐゴシック" charset="0"/>
                <a:cs typeface="ＭＳ Ｐゴシック" charset="0"/>
              </a:rPr>
              <a:t>Identifying ROIs: 1. Average activation</a:t>
            </a:r>
            <a:endParaRPr lang="en-US" sz="400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20" name="Picture 19" descr="C:\Users\Conrad\Dropbox\MGH\GPS\Documentation\GPSr\05_metrics_maxac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192" y="1856232"/>
            <a:ext cx="6400800" cy="4271931"/>
          </a:xfrm>
          <a:prstGeom prst="rect">
            <a:avLst/>
          </a:prstGeom>
          <a:noFill/>
          <a:ln>
            <a:noFill/>
          </a:ln>
        </p:spPr>
      </p:pic>
      <p:sp>
        <p:nvSpPr>
          <p:cNvPr id="2" name="TextBox 1">
            <a:extLst>
              <a:ext uri="{FF2B5EF4-FFF2-40B4-BE49-F238E27FC236}">
                <a16:creationId xmlns:a16="http://schemas.microsoft.com/office/drawing/2014/main" id="{ECCC92C6-5577-B74B-8FDE-3A3551BEBD45}"/>
              </a:ext>
            </a:extLst>
          </p:cNvPr>
          <p:cNvSpPr txBox="1"/>
          <p:nvPr/>
        </p:nvSpPr>
        <p:spPr>
          <a:xfrm>
            <a:off x="1863083" y="6442767"/>
            <a:ext cx="5926622" cy="369332"/>
          </a:xfrm>
          <a:prstGeom prst="rect">
            <a:avLst/>
          </a:prstGeom>
          <a:noFill/>
        </p:spPr>
        <p:txBody>
          <a:bodyPr wrap="none" rtlCol="0">
            <a:spAutoFit/>
          </a:bodyPr>
          <a:lstStyle/>
          <a:p>
            <a:r>
              <a:rPr lang="en-US" dirty="0"/>
              <a:t>Identifying a reasonably comprehensive set of potential ROIs </a:t>
            </a:r>
          </a:p>
        </p:txBody>
      </p:sp>
    </p:spTree>
    <p:extLst>
      <p:ext uri="{BB962C8B-B14F-4D97-AF65-F5344CB8AC3E}">
        <p14:creationId xmlns:p14="http://schemas.microsoft.com/office/powerpoint/2010/main" val="2905487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a:solidFill>
                  <a:srgbClr val="000090"/>
                </a:solidFill>
                <a:latin typeface="Arial" charset="0"/>
                <a:ea typeface="ＭＳ Ｐゴシック" charset="0"/>
                <a:cs typeface="ＭＳ Ｐゴシック" charset="0"/>
              </a:rPr>
              <a:t>Identifying ROIs: 1. Identify centroids over all cortical surfaces</a:t>
            </a:r>
            <a:endParaRPr lang="en-US" sz="400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6" name="Picture 5" descr="C:\Users\Conrad\Dropbox\MGH\GPS\Documentation\GPSr\06_centroid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598" y="1852899"/>
            <a:ext cx="6400800" cy="4299373"/>
          </a:xfrm>
          <a:prstGeom prst="rect">
            <a:avLst/>
          </a:prstGeom>
          <a:noFill/>
          <a:ln>
            <a:noFill/>
          </a:ln>
        </p:spPr>
      </p:pic>
      <p:sp>
        <p:nvSpPr>
          <p:cNvPr id="7" name="TextBox 6">
            <a:extLst>
              <a:ext uri="{FF2B5EF4-FFF2-40B4-BE49-F238E27FC236}">
                <a16:creationId xmlns:a16="http://schemas.microsoft.com/office/drawing/2014/main" id="{9DC042D3-3789-264A-9DE8-3968DF6D10A9}"/>
              </a:ext>
            </a:extLst>
          </p:cNvPr>
          <p:cNvSpPr txBox="1"/>
          <p:nvPr/>
        </p:nvSpPr>
        <p:spPr>
          <a:xfrm>
            <a:off x="1863083" y="6442767"/>
            <a:ext cx="5926622" cy="369332"/>
          </a:xfrm>
          <a:prstGeom prst="rect">
            <a:avLst/>
          </a:prstGeom>
          <a:noFill/>
        </p:spPr>
        <p:txBody>
          <a:bodyPr wrap="none" rtlCol="0">
            <a:spAutoFit/>
          </a:bodyPr>
          <a:lstStyle/>
          <a:p>
            <a:r>
              <a:rPr lang="en-US" dirty="0"/>
              <a:t>Identifying a reasonably comprehensive set of potential ROIs </a:t>
            </a:r>
          </a:p>
        </p:txBody>
      </p:sp>
    </p:spTree>
    <p:extLst>
      <p:ext uri="{BB962C8B-B14F-4D97-AF65-F5344CB8AC3E}">
        <p14:creationId xmlns:p14="http://schemas.microsoft.com/office/powerpoint/2010/main" val="64100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latin typeface="Arial"/>
                <a:cs typeface="Arial"/>
              </a:rPr>
              <a:t>Challenge: When Multiple Factors Influence Judgements</a:t>
            </a:r>
          </a:p>
        </p:txBody>
      </p:sp>
      <p:sp>
        <p:nvSpPr>
          <p:cNvPr id="5" name="TextBox 4"/>
          <p:cNvSpPr txBox="1"/>
          <p:nvPr/>
        </p:nvSpPr>
        <p:spPr>
          <a:xfrm>
            <a:off x="445641" y="1916452"/>
            <a:ext cx="2083473" cy="523220"/>
          </a:xfrm>
          <a:prstGeom prst="rect">
            <a:avLst/>
          </a:prstGeom>
          <a:noFill/>
        </p:spPr>
        <p:txBody>
          <a:bodyPr wrap="none" rtlCol="0">
            <a:spAutoFit/>
          </a:bodyPr>
          <a:lstStyle/>
          <a:p>
            <a:r>
              <a:rPr lang="en-US" sz="2800"/>
              <a:t>Count the s’s</a:t>
            </a:r>
          </a:p>
        </p:txBody>
      </p:sp>
      <p:pic>
        <p:nvPicPr>
          <p:cNvPr id="3" name="Sandal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400" y="2919246"/>
            <a:ext cx="812800" cy="812800"/>
          </a:xfrm>
          <a:prstGeom prst="rect">
            <a:avLst/>
          </a:prstGeom>
        </p:spPr>
      </p:pic>
      <p:pic>
        <p:nvPicPr>
          <p:cNvPr id="4" name="Shampoo.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87400" y="4506641"/>
            <a:ext cx="812800" cy="812800"/>
          </a:xfrm>
          <a:prstGeom prst="rect">
            <a:avLst/>
          </a:prstGeom>
        </p:spPr>
      </p:pic>
      <p:pic>
        <p:nvPicPr>
          <p:cNvPr id="14" name="Picture 13">
            <a:extLst>
              <a:ext uri="{FF2B5EF4-FFF2-40B4-BE49-F238E27FC236}">
                <a16:creationId xmlns:a16="http://schemas.microsoft.com/office/drawing/2014/main" id="{0013BC70-8A10-034E-99C5-758998FC0EC2}"/>
              </a:ext>
            </a:extLst>
          </p:cNvPr>
          <p:cNvPicPr>
            <a:picLocks noChangeAspect="1"/>
          </p:cNvPicPr>
          <p:nvPr/>
        </p:nvPicPr>
        <p:blipFill>
          <a:blip r:embed="rId8"/>
          <a:stretch>
            <a:fillRect/>
          </a:stretch>
        </p:blipFill>
        <p:spPr>
          <a:xfrm>
            <a:off x="3667919" y="1536945"/>
            <a:ext cx="4688681" cy="3711118"/>
          </a:xfrm>
          <a:prstGeom prst="rect">
            <a:avLst/>
          </a:prstGeom>
        </p:spPr>
      </p:pic>
      <p:sp>
        <p:nvSpPr>
          <p:cNvPr id="17" name="TextBox 16">
            <a:extLst>
              <a:ext uri="{FF2B5EF4-FFF2-40B4-BE49-F238E27FC236}">
                <a16:creationId xmlns:a16="http://schemas.microsoft.com/office/drawing/2014/main" id="{26C4235F-6FA5-5E44-A065-A83E14EA9632}"/>
              </a:ext>
            </a:extLst>
          </p:cNvPr>
          <p:cNvSpPr txBox="1"/>
          <p:nvPr/>
        </p:nvSpPr>
        <p:spPr>
          <a:xfrm>
            <a:off x="6181657" y="5417411"/>
            <a:ext cx="2926057" cy="369332"/>
          </a:xfrm>
          <a:prstGeom prst="rect">
            <a:avLst/>
          </a:prstGeom>
          <a:noFill/>
        </p:spPr>
        <p:txBody>
          <a:bodyPr wrap="none" rtlCol="0">
            <a:spAutoFit/>
          </a:bodyPr>
          <a:lstStyle/>
          <a:p>
            <a:r>
              <a:rPr lang="en-US" dirty="0" err="1"/>
              <a:t>Gow</a:t>
            </a:r>
            <a:r>
              <a:rPr lang="en-US" dirty="0"/>
              <a:t> et al., 2008 </a:t>
            </a:r>
            <a:r>
              <a:rPr lang="en-US" i="1" dirty="0" err="1"/>
              <a:t>NeuroImage</a:t>
            </a:r>
            <a:endParaRPr lang="en-US" i="1" dirty="0"/>
          </a:p>
        </p:txBody>
      </p:sp>
      <p:sp>
        <p:nvSpPr>
          <p:cNvPr id="18" name="TextBox 17">
            <a:extLst>
              <a:ext uri="{FF2B5EF4-FFF2-40B4-BE49-F238E27FC236}">
                <a16:creationId xmlns:a16="http://schemas.microsoft.com/office/drawing/2014/main" id="{E03C05E8-D66C-1D4D-99E8-31A1CDF79761}"/>
              </a:ext>
            </a:extLst>
          </p:cNvPr>
          <p:cNvSpPr txBox="1"/>
          <p:nvPr/>
        </p:nvSpPr>
        <p:spPr>
          <a:xfrm>
            <a:off x="1855305" y="6123046"/>
            <a:ext cx="5054012" cy="369332"/>
          </a:xfrm>
          <a:prstGeom prst="rect">
            <a:avLst/>
          </a:prstGeom>
          <a:noFill/>
        </p:spPr>
        <p:txBody>
          <a:bodyPr wrap="none" rtlCol="0">
            <a:spAutoFit/>
          </a:bodyPr>
          <a:lstStyle/>
          <a:p>
            <a:r>
              <a:rPr lang="en-US" dirty="0"/>
              <a:t>Lexical context influences categorization, but how?</a:t>
            </a:r>
          </a:p>
        </p:txBody>
      </p:sp>
    </p:spTree>
    <p:extLst>
      <p:ext uri="{BB962C8B-B14F-4D97-AF65-F5344CB8AC3E}">
        <p14:creationId xmlns:p14="http://schemas.microsoft.com/office/powerpoint/2010/main" val="26398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7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976"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a:solidFill>
                  <a:srgbClr val="000090"/>
                </a:solidFill>
                <a:latin typeface="Arial" charset="0"/>
                <a:ea typeface="ＭＳ Ｐゴシック" charset="0"/>
                <a:cs typeface="ＭＳ Ｐゴシック" charset="0"/>
              </a:rPr>
              <a:t>Identifying ROIs: 3. Eliminate redundant ROIs based on </a:t>
            </a:r>
            <a:r>
              <a:rPr lang="en-US" sz="3200" err="1">
                <a:solidFill>
                  <a:srgbClr val="000090"/>
                </a:solidFill>
                <a:latin typeface="Arial" charset="0"/>
                <a:ea typeface="ＭＳ Ｐゴシック" charset="0"/>
                <a:cs typeface="ＭＳ Ｐゴシック" charset="0"/>
              </a:rPr>
              <a:t>timeseries</a:t>
            </a:r>
            <a:r>
              <a:rPr lang="en-US" sz="3200">
                <a:solidFill>
                  <a:srgbClr val="000090"/>
                </a:solidFill>
                <a:latin typeface="Arial" charset="0"/>
                <a:ea typeface="ＭＳ Ｐゴシック" charset="0"/>
                <a:cs typeface="ＭＳ Ｐゴシック" charset="0"/>
              </a:rPr>
              <a:t> comparison</a:t>
            </a:r>
            <a:endParaRPr lang="en-US" sz="400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8" name="Picture 7" descr="C:\Users\Conrad\Dropbox\MGH\GPS\Documentation\GPSr\10_regioning_spatial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1767697"/>
            <a:ext cx="5029200" cy="3359677"/>
          </a:xfrm>
          <a:prstGeom prst="rect">
            <a:avLst/>
          </a:prstGeom>
          <a:noFill/>
          <a:ln>
            <a:noFill/>
          </a:ln>
        </p:spPr>
      </p:pic>
      <p:pic>
        <p:nvPicPr>
          <p:cNvPr id="10" name="Picture 9" descr="C:\Users\Conrad\Dropbox\MGH\GPS\Documentation\GPSr\11_regioning_diff_spatial1_LST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817" y="1767696"/>
            <a:ext cx="3771885" cy="3359677"/>
          </a:xfrm>
          <a:prstGeom prst="rect">
            <a:avLst/>
          </a:prstGeom>
          <a:noFill/>
          <a:ln>
            <a:noFill/>
          </a:ln>
        </p:spPr>
      </p:pic>
      <p:sp>
        <p:nvSpPr>
          <p:cNvPr id="7" name="TextBox 6">
            <a:extLst>
              <a:ext uri="{FF2B5EF4-FFF2-40B4-BE49-F238E27FC236}">
                <a16:creationId xmlns:a16="http://schemas.microsoft.com/office/drawing/2014/main" id="{7A298E86-195A-814F-819D-48DCDE92BCA8}"/>
              </a:ext>
            </a:extLst>
          </p:cNvPr>
          <p:cNvSpPr txBox="1"/>
          <p:nvPr/>
        </p:nvSpPr>
        <p:spPr>
          <a:xfrm>
            <a:off x="1863083" y="6442767"/>
            <a:ext cx="5926622" cy="369332"/>
          </a:xfrm>
          <a:prstGeom prst="rect">
            <a:avLst/>
          </a:prstGeom>
          <a:noFill/>
        </p:spPr>
        <p:txBody>
          <a:bodyPr wrap="none" rtlCol="0">
            <a:spAutoFit/>
          </a:bodyPr>
          <a:lstStyle/>
          <a:p>
            <a:r>
              <a:rPr lang="en-US" dirty="0"/>
              <a:t>Identifying a reasonably comprehensive set of potential ROIs </a:t>
            </a:r>
          </a:p>
        </p:txBody>
      </p:sp>
      <p:sp>
        <p:nvSpPr>
          <p:cNvPr id="2" name="TextBox 1">
            <a:extLst>
              <a:ext uri="{FF2B5EF4-FFF2-40B4-BE49-F238E27FC236}">
                <a16:creationId xmlns:a16="http://schemas.microsoft.com/office/drawing/2014/main" id="{D4D4F3CB-61FE-264E-9659-0D1A2631DD99}"/>
              </a:ext>
            </a:extLst>
          </p:cNvPr>
          <p:cNvSpPr txBox="1"/>
          <p:nvPr/>
        </p:nvSpPr>
        <p:spPr>
          <a:xfrm>
            <a:off x="4826394" y="5946898"/>
            <a:ext cx="1748877" cy="369332"/>
          </a:xfrm>
          <a:prstGeom prst="rect">
            <a:avLst/>
          </a:prstGeom>
          <a:noFill/>
        </p:spPr>
        <p:txBody>
          <a:bodyPr wrap="none" rtlCol="0">
            <a:spAutoFit/>
          </a:bodyPr>
          <a:lstStyle/>
          <a:p>
            <a:r>
              <a:rPr lang="en-US" dirty="0"/>
              <a:t>(non-redundant)</a:t>
            </a:r>
          </a:p>
        </p:txBody>
      </p:sp>
      <p:sp>
        <p:nvSpPr>
          <p:cNvPr id="3" name="TextBox 2">
            <a:extLst>
              <a:ext uri="{FF2B5EF4-FFF2-40B4-BE49-F238E27FC236}">
                <a16:creationId xmlns:a16="http://schemas.microsoft.com/office/drawing/2014/main" id="{7B5F0443-A315-8048-AA3D-040B3296462B}"/>
              </a:ext>
            </a:extLst>
          </p:cNvPr>
          <p:cNvSpPr txBox="1"/>
          <p:nvPr/>
        </p:nvSpPr>
        <p:spPr>
          <a:xfrm>
            <a:off x="5515384" y="6202958"/>
            <a:ext cx="288862" cy="369332"/>
          </a:xfrm>
          <a:prstGeom prst="rect">
            <a:avLst/>
          </a:prstGeom>
          <a:noFill/>
        </p:spPr>
        <p:txBody>
          <a:bodyPr wrap="none" rtlCol="0">
            <a:spAutoFit/>
          </a:bodyPr>
          <a:lstStyle/>
          <a:p>
            <a:r>
              <a:rPr lang="en-US" dirty="0"/>
              <a:t>v</a:t>
            </a:r>
          </a:p>
        </p:txBody>
      </p:sp>
    </p:spTree>
    <p:extLst>
      <p:ext uri="{BB962C8B-B14F-4D97-AF65-F5344CB8AC3E}">
        <p14:creationId xmlns:p14="http://schemas.microsoft.com/office/powerpoint/2010/main" val="221081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lstStyle/>
          <a:p>
            <a:pPr eaLnBrk="1" hangingPunct="1"/>
            <a:r>
              <a:rPr lang="en-US" sz="3200">
                <a:solidFill>
                  <a:srgbClr val="000090"/>
                </a:solidFill>
                <a:latin typeface="Arial" charset="0"/>
                <a:ea typeface="ＭＳ Ｐゴシック" charset="0"/>
                <a:cs typeface="ＭＳ Ｐゴシック" charset="0"/>
              </a:rPr>
              <a:t>Identifying ROIs: 3. Define ROI around centroid based on </a:t>
            </a:r>
            <a:r>
              <a:rPr lang="en-US" sz="3200" err="1">
                <a:solidFill>
                  <a:srgbClr val="000090"/>
                </a:solidFill>
                <a:latin typeface="Arial" charset="0"/>
                <a:ea typeface="ＭＳ Ｐゴシック" charset="0"/>
                <a:cs typeface="ＭＳ Ｐゴシック" charset="0"/>
              </a:rPr>
              <a:t>timeseries</a:t>
            </a:r>
            <a:r>
              <a:rPr lang="en-US" sz="3200">
                <a:solidFill>
                  <a:srgbClr val="000090"/>
                </a:solidFill>
                <a:latin typeface="Arial" charset="0"/>
                <a:ea typeface="ＭＳ Ｐゴシック" charset="0"/>
                <a:cs typeface="ＭＳ Ｐゴシック" charset="0"/>
              </a:rPr>
              <a:t> comparison</a:t>
            </a:r>
            <a:endParaRPr lang="en-US" sz="400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11" name="Picture 10" descr="C:\Users\Conrad\Dropbox\MGH\GPS\Documentation\GPSr\15_regioning_roi_spatial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192" y="1856232"/>
            <a:ext cx="6400800" cy="4276397"/>
          </a:xfrm>
          <a:prstGeom prst="rect">
            <a:avLst/>
          </a:prstGeom>
          <a:noFill/>
          <a:ln>
            <a:noFill/>
          </a:ln>
        </p:spPr>
      </p:pic>
      <p:sp>
        <p:nvSpPr>
          <p:cNvPr id="7" name="TextBox 6">
            <a:extLst>
              <a:ext uri="{FF2B5EF4-FFF2-40B4-BE49-F238E27FC236}">
                <a16:creationId xmlns:a16="http://schemas.microsoft.com/office/drawing/2014/main" id="{EAEF6AAA-06EA-8E4A-B7EE-F2E1C7A194CC}"/>
              </a:ext>
            </a:extLst>
          </p:cNvPr>
          <p:cNvSpPr txBox="1"/>
          <p:nvPr/>
        </p:nvSpPr>
        <p:spPr>
          <a:xfrm>
            <a:off x="1863083" y="6442767"/>
            <a:ext cx="5926622" cy="369332"/>
          </a:xfrm>
          <a:prstGeom prst="rect">
            <a:avLst/>
          </a:prstGeom>
          <a:noFill/>
        </p:spPr>
        <p:txBody>
          <a:bodyPr wrap="none" rtlCol="0">
            <a:spAutoFit/>
          </a:bodyPr>
          <a:lstStyle/>
          <a:p>
            <a:r>
              <a:rPr lang="en-US" dirty="0"/>
              <a:t>Identifying a reasonably comprehensive set of potential ROIs </a:t>
            </a:r>
          </a:p>
        </p:txBody>
      </p:sp>
      <p:sp>
        <p:nvSpPr>
          <p:cNvPr id="8" name="TextBox 7">
            <a:extLst>
              <a:ext uri="{FF2B5EF4-FFF2-40B4-BE49-F238E27FC236}">
                <a16:creationId xmlns:a16="http://schemas.microsoft.com/office/drawing/2014/main" id="{109C706A-5D19-AF4E-9264-FF62D05A00F5}"/>
              </a:ext>
            </a:extLst>
          </p:cNvPr>
          <p:cNvSpPr txBox="1"/>
          <p:nvPr/>
        </p:nvSpPr>
        <p:spPr>
          <a:xfrm>
            <a:off x="4826394" y="5946898"/>
            <a:ext cx="1748877" cy="369332"/>
          </a:xfrm>
          <a:prstGeom prst="rect">
            <a:avLst/>
          </a:prstGeom>
          <a:noFill/>
        </p:spPr>
        <p:txBody>
          <a:bodyPr wrap="none" rtlCol="0">
            <a:spAutoFit/>
          </a:bodyPr>
          <a:lstStyle/>
          <a:p>
            <a:r>
              <a:rPr lang="en-US" dirty="0"/>
              <a:t>(non-redundant)</a:t>
            </a:r>
          </a:p>
        </p:txBody>
      </p:sp>
      <p:sp>
        <p:nvSpPr>
          <p:cNvPr id="9" name="TextBox 8">
            <a:extLst>
              <a:ext uri="{FF2B5EF4-FFF2-40B4-BE49-F238E27FC236}">
                <a16:creationId xmlns:a16="http://schemas.microsoft.com/office/drawing/2014/main" id="{FC1CB53A-779B-7745-B2ED-9DB2660FB94C}"/>
              </a:ext>
            </a:extLst>
          </p:cNvPr>
          <p:cNvSpPr txBox="1"/>
          <p:nvPr/>
        </p:nvSpPr>
        <p:spPr>
          <a:xfrm>
            <a:off x="5515384" y="6202958"/>
            <a:ext cx="288862" cy="369332"/>
          </a:xfrm>
          <a:prstGeom prst="rect">
            <a:avLst/>
          </a:prstGeom>
          <a:noFill/>
        </p:spPr>
        <p:txBody>
          <a:bodyPr wrap="none" rtlCol="0">
            <a:spAutoFit/>
          </a:bodyPr>
          <a:lstStyle/>
          <a:p>
            <a:r>
              <a:rPr lang="en-US" dirty="0"/>
              <a:t>v</a:t>
            </a:r>
          </a:p>
        </p:txBody>
      </p:sp>
    </p:spTree>
    <p:extLst>
      <p:ext uri="{BB962C8B-B14F-4D97-AF65-F5344CB8AC3E}">
        <p14:creationId xmlns:p14="http://schemas.microsoft.com/office/powerpoint/2010/main" val="1282028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fontScale="90000"/>
          </a:bodyPr>
          <a:lstStyle/>
          <a:p>
            <a:pPr eaLnBrk="1" hangingPunct="1"/>
            <a:r>
              <a:rPr lang="en-US" sz="3200">
                <a:solidFill>
                  <a:srgbClr val="000090"/>
                </a:solidFill>
                <a:latin typeface="Arial" charset="0"/>
                <a:ea typeface="ＭＳ Ｐゴシック" charset="0"/>
                <a:cs typeface="ＭＳ Ｐゴシック" charset="0"/>
              </a:rPr>
              <a:t>Prediction and the </a:t>
            </a:r>
            <a:r>
              <a:rPr lang="en-US" sz="3200" err="1">
                <a:solidFill>
                  <a:srgbClr val="000090"/>
                </a:solidFill>
                <a:latin typeface="Arial" charset="0"/>
                <a:ea typeface="ＭＳ Ｐゴシック" charset="0"/>
                <a:cs typeface="ＭＳ Ｐゴシック" charset="0"/>
              </a:rPr>
              <a:t>Stationarity</a:t>
            </a:r>
            <a:r>
              <a:rPr lang="en-US" sz="3200">
                <a:solidFill>
                  <a:srgbClr val="000090"/>
                </a:solidFill>
                <a:latin typeface="Arial" charset="0"/>
                <a:ea typeface="ＭＳ Ｐゴシック" charset="0"/>
                <a:cs typeface="ＭＳ Ｐゴシック" charset="0"/>
              </a:rPr>
              <a:t> Problem</a:t>
            </a:r>
            <a:br>
              <a:rPr lang="en-US" sz="3200">
                <a:latin typeface="Arial" charset="0"/>
                <a:ea typeface="ＭＳ Ｐゴシック" charset="0"/>
                <a:cs typeface="ＭＳ Ｐゴシック" charset="0"/>
              </a:rPr>
            </a:br>
            <a:endParaRPr lang="en-US" sz="4000">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78038"/>
            <a:ext cx="6400800" cy="35968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 name="TextBox 1"/>
          <p:cNvSpPr txBox="1"/>
          <p:nvPr/>
        </p:nvSpPr>
        <p:spPr>
          <a:xfrm>
            <a:off x="6858001" y="1829517"/>
            <a:ext cx="2286000" cy="2862322"/>
          </a:xfrm>
          <a:prstGeom prst="rect">
            <a:avLst/>
          </a:prstGeom>
          <a:noFill/>
        </p:spPr>
        <p:txBody>
          <a:bodyPr wrap="square" rtlCol="0">
            <a:spAutoFit/>
          </a:bodyPr>
          <a:lstStyle/>
          <a:p>
            <a:r>
              <a:rPr lang="en-US" sz="2000" b="1">
                <a:latin typeface="Arial"/>
                <a:cs typeface="Arial"/>
              </a:rPr>
              <a:t>Solutions</a:t>
            </a:r>
            <a:r>
              <a:rPr lang="en-US" sz="2000">
                <a:latin typeface="Arial"/>
                <a:cs typeface="Arial"/>
              </a:rPr>
              <a:t>:</a:t>
            </a:r>
          </a:p>
          <a:p>
            <a:endParaRPr lang="en-US" sz="2000">
              <a:latin typeface="Arial"/>
              <a:cs typeface="Arial"/>
            </a:endParaRPr>
          </a:p>
          <a:p>
            <a:pPr marL="342900" indent="-342900">
              <a:buAutoNum type="arabicPeriod"/>
            </a:pPr>
            <a:r>
              <a:rPr lang="en-US" sz="2000">
                <a:latin typeface="Arial"/>
                <a:cs typeface="Arial"/>
              </a:rPr>
              <a:t>Transform (</a:t>
            </a:r>
            <a:r>
              <a:rPr lang="en-US" sz="2000" err="1">
                <a:latin typeface="Arial"/>
                <a:cs typeface="Arial"/>
              </a:rPr>
              <a:t>demean,differ-erence</a:t>
            </a:r>
            <a:r>
              <a:rPr lang="en-US" sz="2000">
                <a:latin typeface="Arial"/>
                <a:cs typeface="Arial"/>
              </a:rPr>
              <a:t> etc.)</a:t>
            </a:r>
          </a:p>
          <a:p>
            <a:pPr marL="342900" indent="-342900">
              <a:buAutoNum type="arabicPeriod"/>
            </a:pPr>
            <a:endParaRPr lang="en-US" sz="2000">
              <a:latin typeface="Arial"/>
              <a:cs typeface="Arial"/>
            </a:endParaRPr>
          </a:p>
          <a:p>
            <a:pPr marL="342900" indent="-342900">
              <a:buAutoNum type="arabicPeriod"/>
            </a:pPr>
            <a:r>
              <a:rPr lang="en-US" sz="2000">
                <a:latin typeface="Arial"/>
                <a:cs typeface="Arial"/>
              </a:rPr>
              <a:t>Use small moving windows</a:t>
            </a:r>
          </a:p>
        </p:txBody>
      </p:sp>
      <p:sp>
        <p:nvSpPr>
          <p:cNvPr id="3" name="TextBox 2"/>
          <p:cNvSpPr txBox="1"/>
          <p:nvPr/>
        </p:nvSpPr>
        <p:spPr>
          <a:xfrm>
            <a:off x="457200" y="6198836"/>
            <a:ext cx="8652128" cy="461665"/>
          </a:xfrm>
          <a:prstGeom prst="rect">
            <a:avLst/>
          </a:prstGeom>
          <a:noFill/>
        </p:spPr>
        <p:txBody>
          <a:bodyPr wrap="none" rtlCol="0">
            <a:spAutoFit/>
          </a:bodyPr>
          <a:lstStyle/>
          <a:p>
            <a:r>
              <a:rPr lang="en-US" sz="2400">
                <a:solidFill>
                  <a:srgbClr val="FF0000"/>
                </a:solidFill>
                <a:latin typeface="Arial"/>
                <a:cs typeface="Arial"/>
              </a:rPr>
              <a:t>Solution: Make predictions moment by moment, not over time</a:t>
            </a:r>
          </a:p>
        </p:txBody>
      </p:sp>
    </p:spTree>
    <p:extLst>
      <p:ext uri="{BB962C8B-B14F-4D97-AF65-F5344CB8AC3E}">
        <p14:creationId xmlns:p14="http://schemas.microsoft.com/office/powerpoint/2010/main" val="1703995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err="1">
                <a:solidFill>
                  <a:srgbClr val="000090"/>
                </a:solidFill>
                <a:latin typeface="Arial" charset="0"/>
                <a:ea typeface="ＭＳ Ｐゴシック" charset="0"/>
                <a:cs typeface="ＭＳ Ｐゴシック" charset="0"/>
              </a:rPr>
              <a:t>Kalman</a:t>
            </a:r>
            <a:r>
              <a:rPr lang="en-US" sz="3200">
                <a:solidFill>
                  <a:srgbClr val="000090"/>
                </a:solidFill>
                <a:latin typeface="Arial" charset="0"/>
                <a:ea typeface="ＭＳ Ｐゴシック" charset="0"/>
                <a:cs typeface="ＭＳ Ｐゴシック" charset="0"/>
              </a:rPr>
              <a:t> Filter: Model, Predict, Evaluate, Update</a:t>
            </a:r>
            <a:endParaRPr lang="en-US" sz="4000">
              <a:solidFill>
                <a:srgbClr val="000090"/>
              </a:solidFill>
              <a:latin typeface="Calibri" charset="0"/>
              <a:ea typeface="ＭＳ Ｐゴシック" charset="0"/>
              <a:cs typeface="ＭＳ Ｐゴシック" charset="0"/>
            </a:endParaRPr>
          </a:p>
        </p:txBody>
      </p:sp>
      <p:sp>
        <p:nvSpPr>
          <p:cNvPr id="105477" name="Rectangle 18"/>
          <p:cNvSpPr>
            <a:spLocks noChangeArrowheads="1"/>
          </p:cNvSpPr>
          <p:nvPr/>
        </p:nvSpPr>
        <p:spPr bwMode="auto">
          <a:xfrm>
            <a:off x="-14288" y="2078038"/>
            <a:ext cx="91582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5" name="Picture 4"/>
          <p:cNvPicPr>
            <a:picLocks noChangeAspect="1"/>
          </p:cNvPicPr>
          <p:nvPr/>
        </p:nvPicPr>
        <p:blipFill>
          <a:blip r:embed="rId3"/>
          <a:stretch>
            <a:fillRect/>
          </a:stretch>
        </p:blipFill>
        <p:spPr>
          <a:xfrm>
            <a:off x="801624" y="1417638"/>
            <a:ext cx="3503675" cy="4307798"/>
          </a:xfrm>
          <a:prstGeom prst="rect">
            <a:avLst/>
          </a:prstGeom>
        </p:spPr>
      </p:pic>
      <p:sp>
        <p:nvSpPr>
          <p:cNvPr id="7" name="TextBox 6"/>
          <p:cNvSpPr txBox="1"/>
          <p:nvPr/>
        </p:nvSpPr>
        <p:spPr>
          <a:xfrm>
            <a:off x="676631" y="6001694"/>
            <a:ext cx="3628668" cy="369332"/>
          </a:xfrm>
          <a:prstGeom prst="rect">
            <a:avLst/>
          </a:prstGeom>
          <a:noFill/>
        </p:spPr>
        <p:txBody>
          <a:bodyPr wrap="none" rtlCol="0">
            <a:spAutoFit/>
          </a:bodyPr>
          <a:lstStyle/>
          <a:p>
            <a:r>
              <a:rPr lang="en-US"/>
              <a:t>M7 Anti-Aircraft Trajectory Predictor</a:t>
            </a:r>
          </a:p>
        </p:txBody>
      </p:sp>
      <p:pic>
        <p:nvPicPr>
          <p:cNvPr id="10" name="Picture 9"/>
          <p:cNvPicPr>
            <a:picLocks noChangeAspect="1"/>
          </p:cNvPicPr>
          <p:nvPr/>
        </p:nvPicPr>
        <p:blipFill>
          <a:blip r:embed="rId4"/>
          <a:srcRect l="15161" r="27204" b="16000"/>
          <a:stretch>
            <a:fillRect/>
          </a:stretch>
        </p:blipFill>
        <p:spPr>
          <a:xfrm>
            <a:off x="4605867" y="1458236"/>
            <a:ext cx="4538133" cy="4267200"/>
          </a:xfrm>
          <a:prstGeom prst="rect">
            <a:avLst/>
          </a:prstGeom>
        </p:spPr>
      </p:pic>
      <p:sp>
        <p:nvSpPr>
          <p:cNvPr id="11" name="TextBox 10"/>
          <p:cNvSpPr txBox="1"/>
          <p:nvPr/>
        </p:nvSpPr>
        <p:spPr>
          <a:xfrm>
            <a:off x="5604922" y="6028269"/>
            <a:ext cx="1628158" cy="369332"/>
          </a:xfrm>
          <a:prstGeom prst="rect">
            <a:avLst/>
          </a:prstGeom>
          <a:noFill/>
        </p:spPr>
        <p:txBody>
          <a:bodyPr wrap="none" rtlCol="0">
            <a:spAutoFit/>
          </a:bodyPr>
          <a:lstStyle/>
          <a:p>
            <a:r>
              <a:rPr lang="en-US"/>
              <a:t>Shuttle docking</a:t>
            </a:r>
          </a:p>
        </p:txBody>
      </p:sp>
    </p:spTree>
    <p:extLst>
      <p:ext uri="{BB962C8B-B14F-4D97-AF65-F5344CB8AC3E}">
        <p14:creationId xmlns:p14="http://schemas.microsoft.com/office/powerpoint/2010/main" val="415018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err="1">
                <a:solidFill>
                  <a:srgbClr val="000090"/>
                </a:solidFill>
                <a:latin typeface="Arial" charset="0"/>
                <a:ea typeface="ＭＳ Ｐゴシック" charset="0"/>
                <a:cs typeface="ＭＳ Ｐゴシック" charset="0"/>
              </a:rPr>
              <a:t>Kalman</a:t>
            </a:r>
            <a:r>
              <a:rPr lang="en-US" sz="3200">
                <a:solidFill>
                  <a:srgbClr val="000090"/>
                </a:solidFill>
                <a:latin typeface="Arial" charset="0"/>
                <a:ea typeface="ＭＳ Ｐゴシック" charset="0"/>
                <a:cs typeface="ＭＳ Ｐゴシック" charset="0"/>
              </a:rPr>
              <a:t> Filter: Model, Predict, Evaluate, Update</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 name="TextBox 1"/>
          <p:cNvSpPr txBox="1"/>
          <p:nvPr/>
        </p:nvSpPr>
        <p:spPr>
          <a:xfrm>
            <a:off x="457200" y="1575137"/>
            <a:ext cx="2432659" cy="3139321"/>
          </a:xfrm>
          <a:prstGeom prst="rect">
            <a:avLst/>
          </a:prstGeom>
          <a:solidFill>
            <a:srgbClr val="CCFFCC"/>
          </a:solidFill>
          <a:ln>
            <a:solidFill>
              <a:schemeClr val="tx1"/>
            </a:solidFill>
          </a:ln>
        </p:spPr>
        <p:txBody>
          <a:bodyPr wrap="square" rtlCol="0">
            <a:spAutoFit/>
          </a:bodyPr>
          <a:lstStyle/>
          <a:p>
            <a:r>
              <a:rPr lang="en-US" b="1">
                <a:latin typeface="Arial"/>
                <a:cs typeface="Arial"/>
              </a:rPr>
              <a:t>Initialization</a:t>
            </a:r>
            <a:r>
              <a:rPr lang="en-US">
                <a:latin typeface="Arial"/>
                <a:cs typeface="Arial"/>
              </a:rPr>
              <a:t>:</a:t>
            </a:r>
          </a:p>
          <a:p>
            <a:r>
              <a:rPr lang="en-US">
                <a:latin typeface="Arial"/>
                <a:cs typeface="Arial"/>
              </a:rPr>
              <a:t>Random model of how some measures predict another future measure</a:t>
            </a:r>
          </a:p>
          <a:p>
            <a:endParaRPr lang="en-US">
              <a:latin typeface="Arial"/>
              <a:cs typeface="Arial"/>
            </a:endParaRPr>
          </a:p>
          <a:p>
            <a:r>
              <a:rPr lang="en-US">
                <a:latin typeface="Arial"/>
                <a:cs typeface="Arial"/>
              </a:rPr>
              <a:t>MEG/EEG measures</a:t>
            </a:r>
          </a:p>
          <a:p>
            <a:endParaRPr lang="en-US">
              <a:latin typeface="Arial"/>
              <a:cs typeface="Arial"/>
            </a:endParaRPr>
          </a:p>
          <a:p>
            <a:r>
              <a:rPr lang="en-US">
                <a:latin typeface="Arial"/>
                <a:cs typeface="Arial"/>
              </a:rPr>
              <a:t>Starting model of measurement variability</a:t>
            </a:r>
          </a:p>
        </p:txBody>
      </p:sp>
      <p:sp>
        <p:nvSpPr>
          <p:cNvPr id="3" name="TextBox 2"/>
          <p:cNvSpPr txBox="1"/>
          <p:nvPr/>
        </p:nvSpPr>
        <p:spPr>
          <a:xfrm>
            <a:off x="715535" y="5001293"/>
            <a:ext cx="3186138" cy="1754327"/>
          </a:xfrm>
          <a:prstGeom prst="rect">
            <a:avLst/>
          </a:prstGeom>
          <a:solidFill>
            <a:schemeClr val="accent1">
              <a:lumMod val="60000"/>
              <a:lumOff val="40000"/>
            </a:schemeClr>
          </a:solidFill>
          <a:ln>
            <a:solidFill>
              <a:schemeClr val="tx1"/>
            </a:solidFill>
          </a:ln>
        </p:spPr>
        <p:txBody>
          <a:bodyPr wrap="square" rtlCol="0">
            <a:spAutoFit/>
          </a:bodyPr>
          <a:lstStyle/>
          <a:p>
            <a:r>
              <a:rPr lang="en-US" b="1"/>
              <a:t>Prediction</a:t>
            </a:r>
            <a:r>
              <a:rPr lang="en-US"/>
              <a:t>:</a:t>
            </a:r>
          </a:p>
          <a:p>
            <a:r>
              <a:rPr lang="en-US"/>
              <a:t>Estimate (model) of future R0I MEG/EEG activation</a:t>
            </a:r>
          </a:p>
          <a:p>
            <a:endParaRPr lang="en-US"/>
          </a:p>
          <a:p>
            <a:r>
              <a:rPr lang="en-US"/>
              <a:t>Estimate of future error covariance</a:t>
            </a:r>
          </a:p>
        </p:txBody>
      </p:sp>
      <p:sp>
        <p:nvSpPr>
          <p:cNvPr id="6" name="TextBox 5"/>
          <p:cNvSpPr txBox="1"/>
          <p:nvPr/>
        </p:nvSpPr>
        <p:spPr>
          <a:xfrm>
            <a:off x="5683379" y="1754139"/>
            <a:ext cx="2755579" cy="2862323"/>
          </a:xfrm>
          <a:prstGeom prst="rect">
            <a:avLst/>
          </a:prstGeom>
          <a:solidFill>
            <a:schemeClr val="accent6">
              <a:lumMod val="60000"/>
              <a:lumOff val="40000"/>
            </a:schemeClr>
          </a:solidFill>
          <a:ln>
            <a:solidFill>
              <a:schemeClr val="tx1"/>
            </a:solidFill>
          </a:ln>
        </p:spPr>
        <p:txBody>
          <a:bodyPr wrap="square" rtlCol="0">
            <a:spAutoFit/>
          </a:bodyPr>
          <a:lstStyle/>
          <a:p>
            <a:r>
              <a:rPr lang="en-US" b="1">
                <a:latin typeface="Arial"/>
                <a:cs typeface="Arial"/>
              </a:rPr>
              <a:t>Correction</a:t>
            </a:r>
            <a:r>
              <a:rPr lang="en-US"/>
              <a:t>:</a:t>
            </a:r>
          </a:p>
          <a:p>
            <a:r>
              <a:rPr lang="en-US" err="1"/>
              <a:t>Kalman</a:t>
            </a:r>
            <a:r>
              <a:rPr lang="en-US"/>
              <a:t> gain (how much to trust measures)</a:t>
            </a:r>
          </a:p>
          <a:p>
            <a:endParaRPr lang="en-US"/>
          </a:p>
          <a:p>
            <a:r>
              <a:rPr lang="en-US"/>
              <a:t>Update ROI model based on actual (predicted) measure</a:t>
            </a:r>
          </a:p>
          <a:p>
            <a:endParaRPr lang="en-US"/>
          </a:p>
          <a:p>
            <a:r>
              <a:rPr lang="en-US"/>
              <a:t>Update estimate of error covariance</a:t>
            </a:r>
          </a:p>
        </p:txBody>
      </p:sp>
      <p:cxnSp>
        <p:nvCxnSpPr>
          <p:cNvPr id="10" name="Straight Arrow Connector 9"/>
          <p:cNvCxnSpPr/>
          <p:nvPr/>
        </p:nvCxnSpPr>
        <p:spPr>
          <a:xfrm>
            <a:off x="1550013" y="4404793"/>
            <a:ext cx="301392" cy="488667"/>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Curved Right Arrow 26"/>
          <p:cNvSpPr/>
          <p:nvPr/>
        </p:nvSpPr>
        <p:spPr>
          <a:xfrm rot="13926206" flipH="1">
            <a:off x="3935729" y="2252997"/>
            <a:ext cx="783989" cy="2954092"/>
          </a:xfrm>
          <a:prstGeom prst="curv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Curved Right Arrow 30"/>
          <p:cNvSpPr/>
          <p:nvPr/>
        </p:nvSpPr>
        <p:spPr>
          <a:xfrm rot="3957603" flipH="1">
            <a:off x="5110623" y="4493851"/>
            <a:ext cx="795027" cy="2937688"/>
          </a:xfrm>
          <a:prstGeom prst="curv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478112" y="3166260"/>
            <a:ext cx="1689100" cy="923330"/>
          </a:xfrm>
          <a:prstGeom prst="rect">
            <a:avLst/>
          </a:prstGeom>
          <a:noFill/>
        </p:spPr>
        <p:txBody>
          <a:bodyPr wrap="square" rtlCol="0">
            <a:spAutoFit/>
          </a:bodyPr>
          <a:lstStyle/>
          <a:p>
            <a:r>
              <a:rPr lang="en-US" b="1">
                <a:solidFill>
                  <a:srgbClr val="FF0000"/>
                </a:solidFill>
                <a:latin typeface="Arial"/>
                <a:cs typeface="Arial"/>
              </a:rPr>
              <a:t>Error terms to calculate</a:t>
            </a:r>
          </a:p>
          <a:p>
            <a:r>
              <a:rPr lang="en-US" b="1">
                <a:solidFill>
                  <a:srgbClr val="FF0000"/>
                </a:solidFill>
                <a:latin typeface="Arial"/>
                <a:cs typeface="Arial"/>
              </a:rPr>
              <a:t>Granger</a:t>
            </a:r>
          </a:p>
        </p:txBody>
      </p:sp>
      <p:sp>
        <p:nvSpPr>
          <p:cNvPr id="5" name="TextBox 4"/>
          <p:cNvSpPr txBox="1"/>
          <p:nvPr/>
        </p:nvSpPr>
        <p:spPr>
          <a:xfrm rot="19417665">
            <a:off x="2917605" y="2796928"/>
            <a:ext cx="2570535" cy="369332"/>
          </a:xfrm>
          <a:prstGeom prst="rect">
            <a:avLst/>
          </a:prstGeom>
          <a:noFill/>
        </p:spPr>
        <p:txBody>
          <a:bodyPr wrap="none" rtlCol="0">
            <a:spAutoFit/>
          </a:bodyPr>
          <a:lstStyle/>
          <a:p>
            <a:r>
              <a:rPr lang="en-US"/>
              <a:t>MEG/EEG Measurements</a:t>
            </a:r>
          </a:p>
        </p:txBody>
      </p:sp>
    </p:spTree>
    <p:extLst>
      <p:ext uri="{BB962C8B-B14F-4D97-AF65-F5344CB8AC3E}">
        <p14:creationId xmlns:p14="http://schemas.microsoft.com/office/powerpoint/2010/main" val="19579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0" presetClass="path" presetSubtype="0" accel="50000" decel="50000" fill="hold" grpId="1" nodeType="withEffect">
                                  <p:stCondLst>
                                    <p:cond delay="0"/>
                                  </p:stCondLst>
                                  <p:childTnLst>
                                    <p:animMotion origin="layout" path="M 1.94444E-6 4.81481E-6 L 0.02639 4.81481E-6 C 0.03802 4.81481E-6 0.05278 0.07546 0.05278 0.13703 L 0.05278 0.27407 " pathEditMode="relative" rAng="0" ptsTypes="FfFF">
                                      <p:cBhvr>
                                        <p:cTn id="11" dur="2000" fill="hold"/>
                                        <p:tgtEl>
                                          <p:spTgt spid="4"/>
                                        </p:tgtEl>
                                        <p:attrNameLst>
                                          <p:attrName>ppt_x</p:attrName>
                                          <p:attrName>ppt_y</p:attrName>
                                        </p:attrNameLst>
                                      </p:cBhvr>
                                      <p:rCtr x="2639"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Measuring Granger Causation</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 name="TextBox 3"/>
          <p:cNvSpPr txBox="1"/>
          <p:nvPr/>
        </p:nvSpPr>
        <p:spPr>
          <a:xfrm>
            <a:off x="215281" y="1742743"/>
            <a:ext cx="8471520" cy="1200328"/>
          </a:xfrm>
          <a:prstGeom prst="rect">
            <a:avLst/>
          </a:prstGeom>
          <a:noFill/>
        </p:spPr>
        <p:txBody>
          <a:bodyPr wrap="square" rtlCol="0">
            <a:spAutoFit/>
          </a:bodyPr>
          <a:lstStyle/>
          <a:p>
            <a:r>
              <a:rPr lang="en-US" sz="2400" b="1">
                <a:latin typeface="Arial"/>
                <a:cs typeface="Arial"/>
              </a:rPr>
              <a:t>Granger causation index (</a:t>
            </a:r>
            <a:r>
              <a:rPr lang="en-US" sz="2400" b="1" err="1">
                <a:latin typeface="Arial"/>
                <a:cs typeface="Arial"/>
              </a:rPr>
              <a:t>Gci</a:t>
            </a:r>
            <a:r>
              <a:rPr lang="en-US" sz="2400" b="1">
                <a:latin typeface="Arial"/>
                <a:cs typeface="Arial"/>
              </a:rPr>
              <a:t>) </a:t>
            </a:r>
            <a:r>
              <a:rPr lang="en-US" sz="2400">
                <a:latin typeface="Arial"/>
                <a:cs typeface="Arial"/>
              </a:rPr>
              <a:t>=  log ratio of the standard error of the restricted model to  standard error of complete model at each time point</a:t>
            </a:r>
          </a:p>
        </p:txBody>
      </p:sp>
      <p:pic>
        <p:nvPicPr>
          <p:cNvPr id="13" name="Picture 12" descr="Macintosh HD:Users:aconradnied:Dropbox:GPS Documentation:Figures:gpsp:plot_tcs_correct.png"/>
          <p:cNvPicPr/>
          <p:nvPr/>
        </p:nvPicPr>
        <p:blipFill>
          <a:blip r:embed="rId3">
            <a:extLst>
              <a:ext uri="{28A0092B-C50C-407E-A947-70E740481C1C}">
                <a14:useLocalDpi xmlns:a14="http://schemas.microsoft.com/office/drawing/2010/main" val="0"/>
              </a:ext>
            </a:extLst>
          </a:blip>
          <a:srcRect/>
          <a:stretch>
            <a:fillRect/>
          </a:stretch>
        </p:blipFill>
        <p:spPr bwMode="auto">
          <a:xfrm>
            <a:off x="4534977" y="2943071"/>
            <a:ext cx="4151824" cy="3722667"/>
          </a:xfrm>
          <a:prstGeom prst="rect">
            <a:avLst/>
          </a:prstGeom>
          <a:noFill/>
          <a:ln>
            <a:noFill/>
          </a:ln>
        </p:spPr>
      </p:pic>
      <p:sp>
        <p:nvSpPr>
          <p:cNvPr id="8" name="TextBox 7"/>
          <p:cNvSpPr txBox="1"/>
          <p:nvPr/>
        </p:nvSpPr>
        <p:spPr>
          <a:xfrm>
            <a:off x="457200" y="4019422"/>
            <a:ext cx="2906274" cy="1323439"/>
          </a:xfrm>
          <a:prstGeom prst="rect">
            <a:avLst/>
          </a:prstGeom>
          <a:noFill/>
        </p:spPr>
        <p:txBody>
          <a:bodyPr wrap="square" rtlCol="0">
            <a:spAutoFit/>
          </a:bodyPr>
          <a:lstStyle/>
          <a:p>
            <a:r>
              <a:rPr lang="en-US" sz="2000">
                <a:latin typeface="Arial"/>
                <a:cs typeface="Arial"/>
              </a:rPr>
              <a:t>P-value of each measure can be established using a bootstrapping method</a:t>
            </a:r>
          </a:p>
        </p:txBody>
      </p:sp>
    </p:spTree>
    <p:extLst>
      <p:ext uri="{BB962C8B-B14F-4D97-AF65-F5344CB8AC3E}">
        <p14:creationId xmlns:p14="http://schemas.microsoft.com/office/powerpoint/2010/main" val="3681418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a:xfrm>
            <a:off x="457200" y="80922"/>
            <a:ext cx="8229600" cy="1143000"/>
          </a:xfrm>
        </p:spPr>
        <p:txBody>
          <a:bodyPr>
            <a:normAutofit/>
          </a:bodyPr>
          <a:lstStyle/>
          <a:p>
            <a:pPr eaLnBrk="1" hangingPunct="1"/>
            <a:r>
              <a:rPr lang="en-US" sz="3200">
                <a:solidFill>
                  <a:srgbClr val="000090"/>
                </a:solidFill>
                <a:latin typeface="Arial" charset="0"/>
                <a:ea typeface="ＭＳ Ｐゴシック" charset="0"/>
                <a:cs typeface="ＭＳ Ｐゴシック" charset="0"/>
              </a:rPr>
              <a:t>Its Complicated!</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4" name="movie_PTC2_Endpoint_PTBconsEndpoint_brain-LRlrgso2_rois-Cs_cause-zt0p2b-As100-Fax-Rcs-100to400_bgK copy.avi">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019137"/>
            <a:ext cx="8229600" cy="5760720"/>
          </a:xfrm>
          <a:prstGeom prst="rect">
            <a:avLst/>
          </a:prstGeom>
        </p:spPr>
      </p:pic>
    </p:spTree>
    <p:extLst>
      <p:ext uri="{BB962C8B-B14F-4D97-AF65-F5344CB8AC3E}">
        <p14:creationId xmlns:p14="http://schemas.microsoft.com/office/powerpoint/2010/main" val="1952105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Data Reduction Through Graph Theory</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 name="Picture 2"/>
          <p:cNvPicPr>
            <a:picLocks noChangeAspect="1"/>
          </p:cNvPicPr>
          <p:nvPr/>
        </p:nvPicPr>
        <p:blipFill>
          <a:blip r:embed="rId3"/>
          <a:stretch>
            <a:fillRect/>
          </a:stretch>
        </p:blipFill>
        <p:spPr>
          <a:xfrm>
            <a:off x="3413818" y="1968500"/>
            <a:ext cx="5486400" cy="3980669"/>
          </a:xfrm>
          <a:prstGeom prst="rect">
            <a:avLst/>
          </a:prstGeom>
        </p:spPr>
      </p:pic>
      <p:sp>
        <p:nvSpPr>
          <p:cNvPr id="4" name="TextBox 3"/>
          <p:cNvSpPr txBox="1"/>
          <p:nvPr/>
        </p:nvSpPr>
        <p:spPr>
          <a:xfrm>
            <a:off x="245350" y="2590800"/>
            <a:ext cx="3168468" cy="369332"/>
          </a:xfrm>
          <a:prstGeom prst="rect">
            <a:avLst/>
          </a:prstGeom>
          <a:noFill/>
        </p:spPr>
        <p:txBody>
          <a:bodyPr wrap="none" rtlCol="0">
            <a:spAutoFit/>
          </a:bodyPr>
          <a:lstStyle/>
          <a:p>
            <a:r>
              <a:rPr lang="en-US"/>
              <a:t>Hubs of integration or influence</a:t>
            </a:r>
          </a:p>
        </p:txBody>
      </p:sp>
      <p:sp>
        <p:nvSpPr>
          <p:cNvPr id="5" name="TextBox 4"/>
          <p:cNvSpPr txBox="1"/>
          <p:nvPr/>
        </p:nvSpPr>
        <p:spPr>
          <a:xfrm>
            <a:off x="457201" y="4399890"/>
            <a:ext cx="2599770" cy="646331"/>
          </a:xfrm>
          <a:prstGeom prst="rect">
            <a:avLst/>
          </a:prstGeom>
          <a:noFill/>
        </p:spPr>
        <p:txBody>
          <a:bodyPr wrap="square" rtlCol="0">
            <a:spAutoFit/>
          </a:bodyPr>
          <a:lstStyle/>
          <a:p>
            <a:r>
              <a:rPr lang="en-US"/>
              <a:t>Contribution of ROIs to a focus ROI </a:t>
            </a:r>
          </a:p>
        </p:txBody>
      </p:sp>
    </p:spTree>
    <p:extLst>
      <p:ext uri="{BB962C8B-B14F-4D97-AF65-F5344CB8AC3E}">
        <p14:creationId xmlns:p14="http://schemas.microsoft.com/office/powerpoint/2010/main" val="3395547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Afferent/Efferent Relationship between two ROIs</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2" name="Picture 1"/>
          <p:cNvPicPr>
            <a:picLocks noChangeAspect="1"/>
          </p:cNvPicPr>
          <p:nvPr/>
        </p:nvPicPr>
        <p:blipFill>
          <a:blip r:embed="rId3"/>
          <a:stretch>
            <a:fillRect/>
          </a:stretch>
        </p:blipFill>
        <p:spPr>
          <a:xfrm>
            <a:off x="882348" y="3125679"/>
            <a:ext cx="7315200" cy="2316097"/>
          </a:xfrm>
          <a:prstGeom prst="rect">
            <a:avLst/>
          </a:prstGeom>
        </p:spPr>
      </p:pic>
    </p:spTree>
    <p:extLst>
      <p:ext uri="{BB962C8B-B14F-4D97-AF65-F5344CB8AC3E}">
        <p14:creationId xmlns:p14="http://schemas.microsoft.com/office/powerpoint/2010/main" val="416378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Comparison between experimental conditions</a:t>
            </a:r>
            <a:endParaRPr lang="en-US" sz="4000">
              <a:solidFill>
                <a:srgbClr val="000090"/>
              </a:solidFill>
              <a:latin typeface="Calibri" charset="0"/>
              <a:ea typeface="ＭＳ Ｐゴシック" charset="0"/>
              <a:cs typeface="ＭＳ Ｐゴシック" charset="0"/>
            </a:endParaRPr>
          </a:p>
        </p:txBody>
      </p:sp>
      <p:sp>
        <p:nvSpPr>
          <p:cNvPr id="105478" name="Rectangle 21"/>
          <p:cNvSpPr>
            <a:spLocks noChangeArrowheads="1"/>
          </p:cNvSpPr>
          <p:nvPr/>
        </p:nvSpPr>
        <p:spPr bwMode="auto">
          <a:xfrm>
            <a:off x="33338" y="2133600"/>
            <a:ext cx="911066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 name="Picture 2"/>
          <p:cNvPicPr>
            <a:picLocks noChangeAspect="1"/>
          </p:cNvPicPr>
          <p:nvPr/>
        </p:nvPicPr>
        <p:blipFill>
          <a:blip r:embed="rId3"/>
          <a:stretch>
            <a:fillRect/>
          </a:stretch>
        </p:blipFill>
        <p:spPr>
          <a:xfrm>
            <a:off x="1536192" y="1856232"/>
            <a:ext cx="6400800" cy="4446494"/>
          </a:xfrm>
          <a:prstGeom prst="rect">
            <a:avLst/>
          </a:prstGeom>
        </p:spPr>
      </p:pic>
    </p:spTree>
    <p:extLst>
      <p:ext uri="{BB962C8B-B14F-4D97-AF65-F5344CB8AC3E}">
        <p14:creationId xmlns:p14="http://schemas.microsoft.com/office/powerpoint/2010/main" val="242116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Rot="1" noChangeArrowheads="1"/>
          </p:cNvSpPr>
          <p:nvPr>
            <p:ph idx="1"/>
          </p:nvPr>
        </p:nvSpPr>
        <p:spPr/>
        <p:txBody>
          <a:bodyPr/>
          <a:lstStyle/>
          <a:p>
            <a:pPr eaLnBrk="1" hangingPunct="1">
              <a:spcBef>
                <a:spcPct val="100000"/>
              </a:spcBef>
              <a:buFont typeface="Wingdings" charset="0"/>
              <a:buNone/>
            </a:pPr>
            <a:endParaRPr lang="en-US" dirty="0">
              <a:latin typeface="Arial"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p:txBody>
      </p:sp>
      <p:pic>
        <p:nvPicPr>
          <p:cNvPr id="317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533400"/>
            <a:ext cx="6772275" cy="584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835533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371"/>
            <a:ext cx="9144000" cy="1143000"/>
          </a:xfrm>
        </p:spPr>
        <p:txBody>
          <a:bodyPr>
            <a:normAutofit fontScale="90000"/>
          </a:bodyPr>
          <a:lstStyle/>
          <a:p>
            <a:r>
              <a:rPr lang="en-US">
                <a:solidFill>
                  <a:srgbClr val="000090"/>
                </a:solidFill>
              </a:rPr>
              <a:t>GPS: Our processing stream to automate</a:t>
            </a:r>
            <a:br>
              <a:rPr lang="en-US">
                <a:solidFill>
                  <a:srgbClr val="000090"/>
                </a:solidFill>
              </a:rPr>
            </a:br>
            <a:r>
              <a:rPr lang="en-US">
                <a:solidFill>
                  <a:srgbClr val="000090"/>
                </a:solidFill>
              </a:rPr>
              <a:t>the Granger Analysis of MR-constrained MEG/EEG data</a:t>
            </a:r>
          </a:p>
        </p:txBody>
      </p:sp>
      <p:pic>
        <p:nvPicPr>
          <p:cNvPr id="6" name="Picture 5">
            <a:extLst>
              <a:ext uri="{FF2B5EF4-FFF2-40B4-BE49-F238E27FC236}">
                <a16:creationId xmlns:a16="http://schemas.microsoft.com/office/drawing/2014/main" id="{7AA1EFEA-ED73-C049-B608-B5DF0EFF44E3}"/>
              </a:ext>
            </a:extLst>
          </p:cNvPr>
          <p:cNvPicPr/>
          <p:nvPr/>
        </p:nvPicPr>
        <p:blipFill>
          <a:blip r:embed="rId2">
            <a:extLst>
              <a:ext uri="{28A0092B-C50C-407E-A947-70E740481C1C}">
                <a14:useLocalDpi xmlns:a14="http://schemas.microsoft.com/office/drawing/2010/main" val="0"/>
              </a:ext>
            </a:extLst>
          </a:blip>
          <a:stretch>
            <a:fillRect/>
          </a:stretch>
        </p:blipFill>
        <p:spPr>
          <a:xfrm>
            <a:off x="2420246" y="1756728"/>
            <a:ext cx="4303507" cy="5101272"/>
          </a:xfrm>
          <a:prstGeom prst="rect">
            <a:avLst/>
          </a:prstGeom>
        </p:spPr>
      </p:pic>
    </p:spTree>
    <p:extLst>
      <p:ext uri="{BB962C8B-B14F-4D97-AF65-F5344CB8AC3E}">
        <p14:creationId xmlns:p14="http://schemas.microsoft.com/office/powerpoint/2010/main" val="331238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505"/>
            <a:ext cx="8229600" cy="1143000"/>
          </a:xfrm>
        </p:spPr>
        <p:txBody>
          <a:bodyPr>
            <a:normAutofit fontScale="90000"/>
          </a:bodyPr>
          <a:lstStyle/>
          <a:p>
            <a:r>
              <a:rPr lang="en-US" dirty="0">
                <a:solidFill>
                  <a:srgbClr val="000090"/>
                </a:solidFill>
              </a:rPr>
              <a:t>Neural Decoding: Using the same data to probe representation</a:t>
            </a:r>
          </a:p>
        </p:txBody>
      </p:sp>
      <p:pic>
        <p:nvPicPr>
          <p:cNvPr id="15" name="Picture 14" descr="Slide1.jpg">
            <a:extLst>
              <a:ext uri="{FF2B5EF4-FFF2-40B4-BE49-F238E27FC236}">
                <a16:creationId xmlns:a16="http://schemas.microsoft.com/office/drawing/2014/main" id="{5D1E5F50-B25B-644F-8C86-652DFD83A6A1}"/>
              </a:ext>
            </a:extLst>
          </p:cNvPr>
          <p:cNvPicPr>
            <a:picLocks noChangeAspect="1"/>
          </p:cNvPicPr>
          <p:nvPr/>
        </p:nvPicPr>
        <p:blipFill>
          <a:blip r:embed="rId3"/>
          <a:srcRect t="5105" b="3604"/>
          <a:stretch>
            <a:fillRect/>
          </a:stretch>
        </p:blipFill>
        <p:spPr>
          <a:xfrm>
            <a:off x="689371" y="1776478"/>
            <a:ext cx="7421696" cy="5081522"/>
          </a:xfrm>
          <a:prstGeom prst="rect">
            <a:avLst/>
          </a:prstGeom>
        </p:spPr>
      </p:pic>
    </p:spTree>
    <p:extLst>
      <p:ext uri="{BB962C8B-B14F-4D97-AF65-F5344CB8AC3E}">
        <p14:creationId xmlns:p14="http://schemas.microsoft.com/office/powerpoint/2010/main" val="1295978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229600" cy="1143000"/>
          </a:xfrm>
        </p:spPr>
        <p:txBody>
          <a:bodyPr>
            <a:normAutofit/>
          </a:bodyPr>
          <a:lstStyle/>
          <a:p>
            <a:r>
              <a:rPr lang="en-US">
                <a:solidFill>
                  <a:srgbClr val="000090"/>
                </a:solidFill>
              </a:rPr>
              <a:t>Challenges and Opportunities</a:t>
            </a:r>
          </a:p>
        </p:txBody>
      </p:sp>
      <p:sp>
        <p:nvSpPr>
          <p:cNvPr id="5" name="TextBox 4"/>
          <p:cNvSpPr txBox="1"/>
          <p:nvPr/>
        </p:nvSpPr>
        <p:spPr>
          <a:xfrm>
            <a:off x="313267" y="1567190"/>
            <a:ext cx="8555547" cy="6740307"/>
          </a:xfrm>
          <a:prstGeom prst="rect">
            <a:avLst/>
          </a:prstGeom>
          <a:noFill/>
        </p:spPr>
        <p:txBody>
          <a:bodyPr wrap="none" rtlCol="0">
            <a:spAutoFit/>
          </a:bodyPr>
          <a:lstStyle/>
          <a:p>
            <a:endParaRPr lang="en-US" sz="2400" dirty="0">
              <a:latin typeface="Arial"/>
              <a:cs typeface="Arial"/>
            </a:endParaRPr>
          </a:p>
          <a:p>
            <a:r>
              <a:rPr lang="en-US" sz="2400" dirty="0">
                <a:latin typeface="Arial"/>
                <a:cs typeface="Arial"/>
              </a:rPr>
              <a:t>“Painfully realistic” complexity of results (Spivey, </a:t>
            </a:r>
            <a:r>
              <a:rPr lang="en-US" sz="2400" i="1" dirty="0">
                <a:latin typeface="Arial"/>
                <a:cs typeface="Arial"/>
              </a:rPr>
              <a:t>LCN</a:t>
            </a:r>
            <a:r>
              <a:rPr lang="en-US" sz="2400" dirty="0">
                <a:latin typeface="Arial"/>
                <a:cs typeface="Arial"/>
              </a:rPr>
              <a:t>, 2016)</a:t>
            </a:r>
          </a:p>
          <a:p>
            <a:endParaRPr lang="en-US" sz="2400" dirty="0">
              <a:latin typeface="Arial"/>
              <a:cs typeface="Arial"/>
            </a:endParaRPr>
          </a:p>
          <a:p>
            <a:endParaRPr lang="en-US" sz="2400" dirty="0">
              <a:latin typeface="Arial"/>
              <a:cs typeface="Arial"/>
            </a:endParaRPr>
          </a:p>
          <a:p>
            <a:r>
              <a:rPr lang="en-US" sz="2400" dirty="0">
                <a:latin typeface="Arial"/>
                <a:cs typeface="Arial"/>
              </a:rPr>
              <a:t>Imaging limitations (coverage, spatial resolution, cost/access)</a:t>
            </a:r>
          </a:p>
          <a:p>
            <a:endParaRPr lang="en-US" sz="2400" dirty="0">
              <a:latin typeface="Arial"/>
              <a:cs typeface="Arial"/>
            </a:endParaRPr>
          </a:p>
          <a:p>
            <a:endParaRPr lang="en-US" sz="2400" dirty="0">
              <a:latin typeface="Arial"/>
              <a:cs typeface="Arial"/>
            </a:endParaRPr>
          </a:p>
          <a:p>
            <a:r>
              <a:rPr lang="en-US" sz="2400" dirty="0">
                <a:latin typeface="Arial"/>
                <a:cs typeface="Arial"/>
              </a:rPr>
              <a:t>Redundant signals as latent variables</a:t>
            </a:r>
          </a:p>
          <a:p>
            <a:endParaRPr lang="en-US" sz="2400" dirty="0">
              <a:latin typeface="Arial"/>
              <a:cs typeface="Arial"/>
            </a:endParaRPr>
          </a:p>
          <a:p>
            <a:endParaRPr lang="en-US" sz="2400" dirty="0">
              <a:latin typeface="Arial"/>
              <a:cs typeface="Arial"/>
            </a:endParaRPr>
          </a:p>
          <a:p>
            <a:r>
              <a:rPr lang="en-US" sz="2400" dirty="0">
                <a:latin typeface="Arial"/>
                <a:cs typeface="Arial"/>
              </a:rPr>
              <a:t>Interpretation of those arrows (Information flow? </a:t>
            </a:r>
          </a:p>
          <a:p>
            <a:r>
              <a:rPr lang="en-US" sz="2400" dirty="0">
                <a:latin typeface="Arial"/>
                <a:cs typeface="Arial"/>
              </a:rPr>
              <a:t>Control processes? Attention? Perceptual learning?)</a:t>
            </a:r>
          </a:p>
          <a:p>
            <a:endParaRPr lang="en-US" sz="2400" dirty="0">
              <a:latin typeface="Arial"/>
              <a:cs typeface="Arial"/>
            </a:endParaRPr>
          </a:p>
          <a:p>
            <a:endParaRPr lang="en-US" sz="2400" dirty="0">
              <a:latin typeface="Arial"/>
              <a:cs typeface="Arial"/>
            </a:endParaRPr>
          </a:p>
          <a:p>
            <a:endParaRPr lang="en-US" sz="2400" dirty="0">
              <a:latin typeface="Arial"/>
              <a:cs typeface="Arial"/>
            </a:endParaRPr>
          </a:p>
          <a:p>
            <a:endParaRPr lang="en-US" sz="2400" dirty="0">
              <a:latin typeface="Arial"/>
              <a:cs typeface="Arial"/>
            </a:endParaRPr>
          </a:p>
          <a:p>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9312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a:solidFill>
                  <a:srgbClr val="000090"/>
                </a:solidFill>
              </a:rPr>
              <a:t>GPS</a:t>
            </a:r>
          </a:p>
        </p:txBody>
      </p:sp>
      <p:pic>
        <p:nvPicPr>
          <p:cNvPr id="3" name="Picture 2"/>
          <p:cNvPicPr>
            <a:picLocks noChangeAspect="1"/>
          </p:cNvPicPr>
          <p:nvPr/>
        </p:nvPicPr>
        <p:blipFill rotWithShape="1">
          <a:blip r:embed="rId2"/>
          <a:srcRect b="5590"/>
          <a:stretch/>
        </p:blipFill>
        <p:spPr>
          <a:xfrm>
            <a:off x="287866" y="2121228"/>
            <a:ext cx="4848684" cy="3081439"/>
          </a:xfrm>
          <a:prstGeom prst="rect">
            <a:avLst/>
          </a:prstGeom>
        </p:spPr>
      </p:pic>
      <p:pic>
        <p:nvPicPr>
          <p:cNvPr id="4" name="Picture 3" descr="GPSq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0" y="2794000"/>
            <a:ext cx="2540000" cy="2540000"/>
          </a:xfrm>
          <a:prstGeom prst="rect">
            <a:avLst/>
          </a:prstGeom>
        </p:spPr>
      </p:pic>
      <p:sp>
        <p:nvSpPr>
          <p:cNvPr id="5" name="TextBox 4"/>
          <p:cNvSpPr txBox="1"/>
          <p:nvPr/>
        </p:nvSpPr>
        <p:spPr>
          <a:xfrm>
            <a:off x="2712208" y="6187142"/>
            <a:ext cx="6251381" cy="523220"/>
          </a:xfrm>
          <a:prstGeom prst="rect">
            <a:avLst/>
          </a:prstGeom>
          <a:noFill/>
        </p:spPr>
        <p:txBody>
          <a:bodyPr wrap="none" rtlCol="0">
            <a:spAutoFit/>
          </a:bodyPr>
          <a:lstStyle/>
          <a:p>
            <a:r>
              <a:rPr lang="en-US" sz="2800">
                <a:latin typeface="Arial"/>
                <a:cs typeface="Arial"/>
              </a:rPr>
              <a:t>https://</a:t>
            </a:r>
            <a:r>
              <a:rPr lang="en-US" sz="2800" err="1">
                <a:latin typeface="Arial"/>
                <a:cs typeface="Arial"/>
              </a:rPr>
              <a:t>www.martinos.org</a:t>
            </a:r>
            <a:r>
              <a:rPr lang="en-US" sz="2800">
                <a:latin typeface="Arial"/>
                <a:cs typeface="Arial"/>
              </a:rPr>
              <a:t>/software/</a:t>
            </a:r>
            <a:r>
              <a:rPr lang="en-US" sz="2800" err="1">
                <a:latin typeface="Arial"/>
                <a:cs typeface="Arial"/>
              </a:rPr>
              <a:t>gps</a:t>
            </a:r>
            <a:endParaRPr lang="en-US" sz="2800">
              <a:latin typeface="Arial"/>
              <a:cs typeface="Arial"/>
            </a:endParaRPr>
          </a:p>
        </p:txBody>
      </p:sp>
      <p:sp>
        <p:nvSpPr>
          <p:cNvPr id="6" name="TextBox 5">
            <a:extLst>
              <a:ext uri="{FF2B5EF4-FFF2-40B4-BE49-F238E27FC236}">
                <a16:creationId xmlns:a16="http://schemas.microsoft.com/office/drawing/2014/main" id="{38E8DD0A-8FC7-9E45-B5C8-BDA7C81818F8}"/>
              </a:ext>
            </a:extLst>
          </p:cNvPr>
          <p:cNvSpPr txBox="1"/>
          <p:nvPr/>
        </p:nvSpPr>
        <p:spPr>
          <a:xfrm>
            <a:off x="1546504" y="5348729"/>
            <a:ext cx="1492716" cy="461665"/>
          </a:xfrm>
          <a:prstGeom prst="rect">
            <a:avLst/>
          </a:prstGeom>
          <a:noFill/>
        </p:spPr>
        <p:txBody>
          <a:bodyPr wrap="none" rtlCol="0">
            <a:spAutoFit/>
          </a:bodyPr>
          <a:lstStyle/>
          <a:p>
            <a:r>
              <a:rPr lang="en-US" sz="2400"/>
              <a:t>GUI-based</a:t>
            </a:r>
          </a:p>
        </p:txBody>
      </p:sp>
      <p:sp>
        <p:nvSpPr>
          <p:cNvPr id="7" name="TextBox 6">
            <a:extLst>
              <a:ext uri="{FF2B5EF4-FFF2-40B4-BE49-F238E27FC236}">
                <a16:creationId xmlns:a16="http://schemas.microsoft.com/office/drawing/2014/main" id="{37B3E129-477B-9048-B8F2-0849194AECC2}"/>
              </a:ext>
            </a:extLst>
          </p:cNvPr>
          <p:cNvSpPr txBox="1"/>
          <p:nvPr/>
        </p:nvSpPr>
        <p:spPr>
          <a:xfrm>
            <a:off x="5937816" y="5334000"/>
            <a:ext cx="2478051" cy="461665"/>
          </a:xfrm>
          <a:prstGeom prst="rect">
            <a:avLst/>
          </a:prstGeom>
          <a:noFill/>
        </p:spPr>
        <p:txBody>
          <a:bodyPr wrap="none" rtlCol="0">
            <a:spAutoFit/>
          </a:bodyPr>
          <a:lstStyle/>
          <a:p>
            <a:r>
              <a:rPr lang="en-US" sz="2400"/>
              <a:t>Free for download</a:t>
            </a:r>
          </a:p>
        </p:txBody>
      </p:sp>
    </p:spTree>
    <p:extLst>
      <p:ext uri="{BB962C8B-B14F-4D97-AF65-F5344CB8AC3E}">
        <p14:creationId xmlns:p14="http://schemas.microsoft.com/office/powerpoint/2010/main" val="2469714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03FE86-8E83-4C41-B312-A8E4C581B007}"/>
              </a:ext>
            </a:extLst>
          </p:cNvPr>
          <p:cNvSpPr>
            <a:spLocks noGrp="1"/>
          </p:cNvSpPr>
          <p:nvPr>
            <p:ph type="title"/>
          </p:nvPr>
        </p:nvSpPr>
        <p:spPr>
          <a:xfrm>
            <a:off x="-112129" y="188802"/>
            <a:ext cx="8229600" cy="1143000"/>
          </a:xfrm>
        </p:spPr>
        <p:txBody>
          <a:bodyPr/>
          <a:lstStyle/>
          <a:p>
            <a:r>
              <a:rPr lang="en-US">
                <a:solidFill>
                  <a:srgbClr val="000090"/>
                </a:solidFill>
                <a:latin typeface="Arial" charset="0"/>
                <a:ea typeface="ＭＳ Ｐゴシック" charset="0"/>
                <a:cs typeface="ＭＳ Ｐゴシック" charset="0"/>
              </a:rPr>
              <a:t>Thanks!</a:t>
            </a:r>
            <a:endParaRPr lang="en-US"/>
          </a:p>
        </p:txBody>
      </p:sp>
      <p:pic>
        <p:nvPicPr>
          <p:cNvPr id="7" name="Picture 6">
            <a:extLst>
              <a:ext uri="{FF2B5EF4-FFF2-40B4-BE49-F238E27FC236}">
                <a16:creationId xmlns:a16="http://schemas.microsoft.com/office/drawing/2014/main" id="{F8ACE47A-A1E8-6B49-9031-E1B932DF9A3F}"/>
              </a:ext>
            </a:extLst>
          </p:cNvPr>
          <p:cNvPicPr>
            <a:picLocks noChangeAspect="1"/>
          </p:cNvPicPr>
          <p:nvPr/>
        </p:nvPicPr>
        <p:blipFill>
          <a:blip r:embed="rId3"/>
          <a:stretch>
            <a:fillRect/>
          </a:stretch>
        </p:blipFill>
        <p:spPr>
          <a:xfrm>
            <a:off x="256383" y="4154120"/>
            <a:ext cx="2725280" cy="2431123"/>
          </a:xfrm>
          <a:prstGeom prst="rect">
            <a:avLst/>
          </a:prstGeom>
        </p:spPr>
      </p:pic>
      <p:pic>
        <p:nvPicPr>
          <p:cNvPr id="8" name="Picture 7" descr="IMG_1662.jpg">
            <a:extLst>
              <a:ext uri="{FF2B5EF4-FFF2-40B4-BE49-F238E27FC236}">
                <a16:creationId xmlns:a16="http://schemas.microsoft.com/office/drawing/2014/main" id="{48DDA20C-7DF8-6B4F-A79E-EA21FAE7AFE9}"/>
              </a:ext>
            </a:extLst>
          </p:cNvPr>
          <p:cNvPicPr>
            <a:picLocks noChangeAspect="1"/>
          </p:cNvPicPr>
          <p:nvPr/>
        </p:nvPicPr>
        <p:blipFill rotWithShape="1">
          <a:blip r:embed="rId4"/>
          <a:srcRect l="16509" t="9630" r="61563" b="48889"/>
          <a:stretch/>
        </p:blipFill>
        <p:spPr>
          <a:xfrm>
            <a:off x="7610569" y="1201449"/>
            <a:ext cx="921969" cy="1382683"/>
          </a:xfrm>
          <a:prstGeom prst="rect">
            <a:avLst/>
          </a:prstGeom>
        </p:spPr>
      </p:pic>
      <p:pic>
        <p:nvPicPr>
          <p:cNvPr id="9" name="Picture 8" descr="IMG_1665.jpg">
            <a:extLst>
              <a:ext uri="{FF2B5EF4-FFF2-40B4-BE49-F238E27FC236}">
                <a16:creationId xmlns:a16="http://schemas.microsoft.com/office/drawing/2014/main" id="{8DBEE3ED-B73B-A64A-A8B4-10DDE3542D01}"/>
              </a:ext>
            </a:extLst>
          </p:cNvPr>
          <p:cNvPicPr>
            <a:picLocks noChangeAspect="1"/>
          </p:cNvPicPr>
          <p:nvPr/>
        </p:nvPicPr>
        <p:blipFill>
          <a:blip r:embed="rId5"/>
          <a:srcRect t="6482" r="29753" b="27407"/>
          <a:stretch>
            <a:fillRect/>
          </a:stretch>
        </p:blipFill>
        <p:spPr>
          <a:xfrm>
            <a:off x="611462" y="1211031"/>
            <a:ext cx="1092200" cy="1370529"/>
          </a:xfrm>
          <a:prstGeom prst="rect">
            <a:avLst/>
          </a:prstGeom>
        </p:spPr>
      </p:pic>
      <p:pic>
        <p:nvPicPr>
          <p:cNvPr id="12" name="Picture 11" descr="IMG_3138.jpg">
            <a:extLst>
              <a:ext uri="{FF2B5EF4-FFF2-40B4-BE49-F238E27FC236}">
                <a16:creationId xmlns:a16="http://schemas.microsoft.com/office/drawing/2014/main" id="{A19CBBD2-E766-6245-9338-E671F9C49FC2}"/>
              </a:ext>
            </a:extLst>
          </p:cNvPr>
          <p:cNvPicPr>
            <a:picLocks noChangeAspect="1"/>
          </p:cNvPicPr>
          <p:nvPr/>
        </p:nvPicPr>
        <p:blipFill rotWithShape="1">
          <a:blip r:embed="rId6"/>
          <a:srcRect l="14172" t="717" r="12621" b="16081"/>
          <a:stretch/>
        </p:blipFill>
        <p:spPr>
          <a:xfrm>
            <a:off x="3431400" y="3386702"/>
            <a:ext cx="921969" cy="1370529"/>
          </a:xfrm>
          <a:prstGeom prst="rect">
            <a:avLst/>
          </a:prstGeom>
        </p:spPr>
      </p:pic>
      <p:sp>
        <p:nvSpPr>
          <p:cNvPr id="14" name="TextBox 13">
            <a:extLst>
              <a:ext uri="{FF2B5EF4-FFF2-40B4-BE49-F238E27FC236}">
                <a16:creationId xmlns:a16="http://schemas.microsoft.com/office/drawing/2014/main" id="{42A2DA95-FD5B-6045-AA05-0121825F00E9}"/>
              </a:ext>
            </a:extLst>
          </p:cNvPr>
          <p:cNvSpPr txBox="1"/>
          <p:nvPr/>
        </p:nvSpPr>
        <p:spPr>
          <a:xfrm>
            <a:off x="7516027" y="2521353"/>
            <a:ext cx="1100444" cy="923330"/>
          </a:xfrm>
          <a:prstGeom prst="rect">
            <a:avLst/>
          </a:prstGeom>
          <a:noFill/>
        </p:spPr>
        <p:txBody>
          <a:bodyPr wrap="none" rtlCol="0">
            <a:spAutoFit/>
          </a:bodyPr>
          <a:lstStyle/>
          <a:p>
            <a:pPr algn="ctr"/>
            <a:r>
              <a:rPr lang="en-US" err="1"/>
              <a:t>Bruna</a:t>
            </a:r>
            <a:endParaRPr lang="en-US"/>
          </a:p>
          <a:p>
            <a:pPr algn="ctr"/>
            <a:r>
              <a:rPr lang="en-US" err="1"/>
              <a:t>Bressane</a:t>
            </a:r>
            <a:r>
              <a:rPr lang="en-US"/>
              <a:t>-</a:t>
            </a:r>
          </a:p>
          <a:p>
            <a:pPr algn="ctr"/>
            <a:r>
              <a:rPr lang="en-US"/>
              <a:t>Olson</a:t>
            </a:r>
          </a:p>
        </p:txBody>
      </p:sp>
      <p:sp>
        <p:nvSpPr>
          <p:cNvPr id="15" name="TextBox 14">
            <a:extLst>
              <a:ext uri="{FF2B5EF4-FFF2-40B4-BE49-F238E27FC236}">
                <a16:creationId xmlns:a16="http://schemas.microsoft.com/office/drawing/2014/main" id="{40BFCEB5-4897-3B4D-A184-4748FD3C60B5}"/>
              </a:ext>
            </a:extLst>
          </p:cNvPr>
          <p:cNvSpPr txBox="1"/>
          <p:nvPr/>
        </p:nvSpPr>
        <p:spPr>
          <a:xfrm>
            <a:off x="763862" y="2715979"/>
            <a:ext cx="851515" cy="646331"/>
          </a:xfrm>
          <a:prstGeom prst="rect">
            <a:avLst/>
          </a:prstGeom>
          <a:noFill/>
        </p:spPr>
        <p:txBody>
          <a:bodyPr wrap="none" rtlCol="0">
            <a:spAutoFit/>
          </a:bodyPr>
          <a:lstStyle/>
          <a:p>
            <a:pPr algn="ctr"/>
            <a:r>
              <a:rPr lang="en-US" err="1"/>
              <a:t>Seppo</a:t>
            </a:r>
            <a:endParaRPr lang="en-US"/>
          </a:p>
          <a:p>
            <a:pPr algn="ctr"/>
            <a:r>
              <a:rPr lang="en-US" err="1"/>
              <a:t>Ahlfors</a:t>
            </a:r>
            <a:endParaRPr lang="en-US"/>
          </a:p>
        </p:txBody>
      </p:sp>
      <p:sp>
        <p:nvSpPr>
          <p:cNvPr id="16" name="TextBox 15">
            <a:extLst>
              <a:ext uri="{FF2B5EF4-FFF2-40B4-BE49-F238E27FC236}">
                <a16:creationId xmlns:a16="http://schemas.microsoft.com/office/drawing/2014/main" id="{80E82D4B-B523-2A48-99BD-3A8067EA3C5F}"/>
              </a:ext>
            </a:extLst>
          </p:cNvPr>
          <p:cNvSpPr txBox="1"/>
          <p:nvPr/>
        </p:nvSpPr>
        <p:spPr>
          <a:xfrm>
            <a:off x="3209028" y="4845854"/>
            <a:ext cx="1300356" cy="646331"/>
          </a:xfrm>
          <a:prstGeom prst="rect">
            <a:avLst/>
          </a:prstGeom>
          <a:noFill/>
        </p:spPr>
        <p:txBody>
          <a:bodyPr wrap="none" rtlCol="0">
            <a:spAutoFit/>
          </a:bodyPr>
          <a:lstStyle/>
          <a:p>
            <a:pPr algn="ctr"/>
            <a:r>
              <a:rPr lang="en-US"/>
              <a:t>Adriana</a:t>
            </a:r>
          </a:p>
          <a:p>
            <a:pPr algn="ctr"/>
            <a:r>
              <a:rPr lang="en-US" err="1"/>
              <a:t>Schoenhaut</a:t>
            </a:r>
            <a:endParaRPr lang="en-US"/>
          </a:p>
        </p:txBody>
      </p:sp>
      <p:sp>
        <p:nvSpPr>
          <p:cNvPr id="17" name="TextBox 16">
            <a:extLst>
              <a:ext uri="{FF2B5EF4-FFF2-40B4-BE49-F238E27FC236}">
                <a16:creationId xmlns:a16="http://schemas.microsoft.com/office/drawing/2014/main" id="{05AA3A14-F7EB-7143-A230-32688A658DF0}"/>
              </a:ext>
            </a:extLst>
          </p:cNvPr>
          <p:cNvSpPr txBox="1"/>
          <p:nvPr/>
        </p:nvSpPr>
        <p:spPr>
          <a:xfrm>
            <a:off x="12220560" y="9585607"/>
            <a:ext cx="1040387" cy="1200329"/>
          </a:xfrm>
          <a:prstGeom prst="rect">
            <a:avLst/>
          </a:prstGeom>
          <a:noFill/>
        </p:spPr>
        <p:txBody>
          <a:bodyPr wrap="square" rtlCol="0">
            <a:spAutoFit/>
          </a:bodyPr>
          <a:lstStyle/>
          <a:p>
            <a:r>
              <a:rPr lang="en-US"/>
              <a:t>Supported by R01DC015455</a:t>
            </a:r>
          </a:p>
        </p:txBody>
      </p:sp>
      <p:pic>
        <p:nvPicPr>
          <p:cNvPr id="18" name="Picture 17" descr="Team:MIT/Outreach - 2014.igem.org">
            <a:extLst>
              <a:ext uri="{FF2B5EF4-FFF2-40B4-BE49-F238E27FC236}">
                <a16:creationId xmlns:a16="http://schemas.microsoft.com/office/drawing/2014/main" id="{A255EF29-5CA9-DF42-AF85-6A3A6454DFDE}"/>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5056" t="23985" r="64229" b="21343"/>
          <a:stretch/>
        </p:blipFill>
        <p:spPr>
          <a:xfrm>
            <a:off x="1887503" y="1211031"/>
            <a:ext cx="1253312" cy="1413931"/>
          </a:xfrm>
          <a:prstGeom prst="rect">
            <a:avLst/>
          </a:prstGeom>
        </p:spPr>
      </p:pic>
      <p:sp>
        <p:nvSpPr>
          <p:cNvPr id="21" name="TextBox 20">
            <a:extLst>
              <a:ext uri="{FF2B5EF4-FFF2-40B4-BE49-F238E27FC236}">
                <a16:creationId xmlns:a16="http://schemas.microsoft.com/office/drawing/2014/main" id="{FA600F98-1875-F047-9EB5-591EED963EF4}"/>
              </a:ext>
            </a:extLst>
          </p:cNvPr>
          <p:cNvSpPr txBox="1"/>
          <p:nvPr/>
        </p:nvSpPr>
        <p:spPr>
          <a:xfrm>
            <a:off x="2087163" y="2724252"/>
            <a:ext cx="825868" cy="646331"/>
          </a:xfrm>
          <a:prstGeom prst="rect">
            <a:avLst/>
          </a:prstGeom>
          <a:noFill/>
        </p:spPr>
        <p:txBody>
          <a:bodyPr wrap="none" rtlCol="0">
            <a:spAutoFit/>
          </a:bodyPr>
          <a:lstStyle/>
          <a:p>
            <a:pPr algn="ctr"/>
            <a:r>
              <a:rPr lang="en-US"/>
              <a:t>David</a:t>
            </a:r>
          </a:p>
          <a:p>
            <a:pPr algn="ctr"/>
            <a:r>
              <a:rPr lang="en-US"/>
              <a:t>Caplan</a:t>
            </a:r>
          </a:p>
        </p:txBody>
      </p:sp>
      <p:pic>
        <p:nvPicPr>
          <p:cNvPr id="22" name="Picture 21">
            <a:extLst>
              <a:ext uri="{FF2B5EF4-FFF2-40B4-BE49-F238E27FC236}">
                <a16:creationId xmlns:a16="http://schemas.microsoft.com/office/drawing/2014/main" id="{CB1D5147-47B8-A645-90AE-9DE4CC3463B5}"/>
              </a:ext>
            </a:extLst>
          </p:cNvPr>
          <p:cNvPicPr>
            <a:picLocks noChangeAspect="1"/>
          </p:cNvPicPr>
          <p:nvPr/>
        </p:nvPicPr>
        <p:blipFill>
          <a:blip r:embed="rId9"/>
          <a:stretch>
            <a:fillRect/>
          </a:stretch>
        </p:blipFill>
        <p:spPr>
          <a:xfrm>
            <a:off x="6468729" y="1226865"/>
            <a:ext cx="992213" cy="1348393"/>
          </a:xfrm>
          <a:prstGeom prst="rect">
            <a:avLst/>
          </a:prstGeom>
        </p:spPr>
      </p:pic>
      <p:sp>
        <p:nvSpPr>
          <p:cNvPr id="23" name="TextBox 22">
            <a:extLst>
              <a:ext uri="{FF2B5EF4-FFF2-40B4-BE49-F238E27FC236}">
                <a16:creationId xmlns:a16="http://schemas.microsoft.com/office/drawing/2014/main" id="{9DA38A53-F248-E943-B1EC-7947D05C9BD5}"/>
              </a:ext>
            </a:extLst>
          </p:cNvPr>
          <p:cNvSpPr txBox="1"/>
          <p:nvPr/>
        </p:nvSpPr>
        <p:spPr>
          <a:xfrm>
            <a:off x="6508588" y="2667263"/>
            <a:ext cx="912494" cy="646331"/>
          </a:xfrm>
          <a:prstGeom prst="rect">
            <a:avLst/>
          </a:prstGeom>
          <a:noFill/>
        </p:spPr>
        <p:txBody>
          <a:bodyPr wrap="none" rtlCol="0">
            <a:spAutoFit/>
          </a:bodyPr>
          <a:lstStyle/>
          <a:p>
            <a:pPr algn="ctr"/>
            <a:r>
              <a:rPr lang="en-US"/>
              <a:t>Conrad </a:t>
            </a:r>
          </a:p>
          <a:p>
            <a:pPr algn="ctr"/>
            <a:r>
              <a:rPr lang="en-US" err="1"/>
              <a:t>Nied</a:t>
            </a:r>
            <a:endParaRPr lang="en-US"/>
          </a:p>
        </p:txBody>
      </p:sp>
      <p:pic>
        <p:nvPicPr>
          <p:cNvPr id="3074" name="Picture 2" descr="https://www.hms.harvard.edu/dms/neuroscience/fac/images/large/Cash_Sydney.jpg">
            <a:extLst>
              <a:ext uri="{FF2B5EF4-FFF2-40B4-BE49-F238E27FC236}">
                <a16:creationId xmlns:a16="http://schemas.microsoft.com/office/drawing/2014/main" id="{84964122-66A2-864C-8746-C2AD4739C56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552" r="15940" b="25700"/>
          <a:stretch/>
        </p:blipFill>
        <p:spPr bwMode="auto">
          <a:xfrm>
            <a:off x="3211629" y="1228803"/>
            <a:ext cx="1061346" cy="138268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7396F21-E5A4-DE41-9DD3-DCC2801EFB08}"/>
              </a:ext>
            </a:extLst>
          </p:cNvPr>
          <p:cNvSpPr txBox="1"/>
          <p:nvPr/>
        </p:nvSpPr>
        <p:spPr>
          <a:xfrm>
            <a:off x="3340708" y="2692694"/>
            <a:ext cx="850939" cy="646331"/>
          </a:xfrm>
          <a:prstGeom prst="rect">
            <a:avLst/>
          </a:prstGeom>
          <a:noFill/>
        </p:spPr>
        <p:txBody>
          <a:bodyPr wrap="none" rtlCol="0">
            <a:spAutoFit/>
          </a:bodyPr>
          <a:lstStyle/>
          <a:p>
            <a:pPr algn="ctr"/>
            <a:r>
              <a:rPr lang="en-US"/>
              <a:t>Sydney</a:t>
            </a:r>
          </a:p>
          <a:p>
            <a:pPr algn="ctr"/>
            <a:r>
              <a:rPr lang="en-US"/>
              <a:t>Cash</a:t>
            </a:r>
          </a:p>
        </p:txBody>
      </p:sp>
      <p:pic>
        <p:nvPicPr>
          <p:cNvPr id="3075" name="Picture 3" descr="https://stonehill-website.s3.amazonaws.com/files/directory/segawa-headshot1.jpg">
            <a:extLst>
              <a:ext uri="{FF2B5EF4-FFF2-40B4-BE49-F238E27FC236}">
                <a16:creationId xmlns:a16="http://schemas.microsoft.com/office/drawing/2014/main" id="{8CFFD650-8396-E148-A70D-D5613E7FEC2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000" r="16114" b="11389"/>
          <a:stretch/>
        </p:blipFill>
        <p:spPr bwMode="auto">
          <a:xfrm>
            <a:off x="4341816" y="1211031"/>
            <a:ext cx="992213" cy="1376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6D999E4-9ABF-8B4D-9B4B-9C5F6805DDA8}"/>
              </a:ext>
            </a:extLst>
          </p:cNvPr>
          <p:cNvSpPr txBox="1"/>
          <p:nvPr/>
        </p:nvSpPr>
        <p:spPr>
          <a:xfrm>
            <a:off x="4364307" y="2673678"/>
            <a:ext cx="892745" cy="646331"/>
          </a:xfrm>
          <a:prstGeom prst="rect">
            <a:avLst/>
          </a:prstGeom>
          <a:noFill/>
        </p:spPr>
        <p:txBody>
          <a:bodyPr wrap="none" rtlCol="0">
            <a:spAutoFit/>
          </a:bodyPr>
          <a:lstStyle/>
          <a:p>
            <a:pPr algn="ctr"/>
            <a:r>
              <a:rPr lang="en-US"/>
              <a:t>Jenn</a:t>
            </a:r>
          </a:p>
          <a:p>
            <a:pPr algn="ctr"/>
            <a:r>
              <a:rPr lang="en-US" err="1"/>
              <a:t>Segawa</a:t>
            </a:r>
            <a:endParaRPr lang="en-US"/>
          </a:p>
        </p:txBody>
      </p:sp>
      <p:pic>
        <p:nvPicPr>
          <p:cNvPr id="3077" name="Picture 5" descr="Ricky D. Sachdeva">
            <a:hlinkClick r:id="rId12"/>
            <a:extLst>
              <a:ext uri="{FF2B5EF4-FFF2-40B4-BE49-F238E27FC236}">
                <a16:creationId xmlns:a16="http://schemas.microsoft.com/office/drawing/2014/main" id="{B117FC86-99D8-FB4D-BF1A-86C47450C47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941" t="1380" r="32667" b="25917"/>
          <a:stretch/>
        </p:blipFill>
        <p:spPr bwMode="auto">
          <a:xfrm>
            <a:off x="5402869" y="1234314"/>
            <a:ext cx="970875" cy="134724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63ACEB7-75CA-1549-8DA4-018376BCDD7E}"/>
              </a:ext>
            </a:extLst>
          </p:cNvPr>
          <p:cNvSpPr txBox="1"/>
          <p:nvPr/>
        </p:nvSpPr>
        <p:spPr>
          <a:xfrm>
            <a:off x="5400551" y="2691704"/>
            <a:ext cx="1068178" cy="646331"/>
          </a:xfrm>
          <a:prstGeom prst="rect">
            <a:avLst/>
          </a:prstGeom>
          <a:noFill/>
        </p:spPr>
        <p:txBody>
          <a:bodyPr wrap="none" rtlCol="0">
            <a:spAutoFit/>
          </a:bodyPr>
          <a:lstStyle/>
          <a:p>
            <a:pPr algn="ctr"/>
            <a:r>
              <a:rPr lang="en-US"/>
              <a:t>Ricky</a:t>
            </a:r>
          </a:p>
          <a:p>
            <a:pPr algn="ctr"/>
            <a:r>
              <a:rPr lang="en-US"/>
              <a:t>Sachdeva</a:t>
            </a:r>
          </a:p>
        </p:txBody>
      </p:sp>
      <p:pic>
        <p:nvPicPr>
          <p:cNvPr id="3080" name="Picture 8" descr="Image result for Tom Sgouros">
            <a:hlinkClick r:id="rId14"/>
            <a:extLst>
              <a:ext uri="{FF2B5EF4-FFF2-40B4-BE49-F238E27FC236}">
                <a16:creationId xmlns:a16="http://schemas.microsoft.com/office/drawing/2014/main" id="{BDCFA3E6-06CB-5242-A28B-E169C690BD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19891" y="3386703"/>
            <a:ext cx="1045227" cy="137052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D37B31B-04E6-EB46-B18E-C6F419DD3781}"/>
              </a:ext>
            </a:extLst>
          </p:cNvPr>
          <p:cNvSpPr txBox="1"/>
          <p:nvPr/>
        </p:nvSpPr>
        <p:spPr>
          <a:xfrm>
            <a:off x="4523071" y="4847673"/>
            <a:ext cx="929550" cy="646331"/>
          </a:xfrm>
          <a:prstGeom prst="rect">
            <a:avLst/>
          </a:prstGeom>
          <a:noFill/>
        </p:spPr>
        <p:txBody>
          <a:bodyPr wrap="none" rtlCol="0">
            <a:spAutoFit/>
          </a:bodyPr>
          <a:lstStyle/>
          <a:p>
            <a:pPr algn="ctr"/>
            <a:r>
              <a:rPr lang="en-US"/>
              <a:t>Tom </a:t>
            </a:r>
          </a:p>
          <a:p>
            <a:pPr algn="ctr"/>
            <a:r>
              <a:rPr lang="en-US" err="1"/>
              <a:t>Sgouros</a:t>
            </a:r>
            <a:endParaRPr lang="en-US"/>
          </a:p>
        </p:txBody>
      </p:sp>
      <p:pic>
        <p:nvPicPr>
          <p:cNvPr id="28" name="Picture 27">
            <a:extLst>
              <a:ext uri="{FF2B5EF4-FFF2-40B4-BE49-F238E27FC236}">
                <a16:creationId xmlns:a16="http://schemas.microsoft.com/office/drawing/2014/main" id="{30F62EA5-8A37-9143-9599-B3D9A90C12F0}"/>
              </a:ext>
            </a:extLst>
          </p:cNvPr>
          <p:cNvPicPr>
            <a:picLocks noChangeAspect="1"/>
          </p:cNvPicPr>
          <p:nvPr/>
        </p:nvPicPr>
        <p:blipFill>
          <a:blip r:embed="rId16"/>
          <a:stretch>
            <a:fillRect/>
          </a:stretch>
        </p:blipFill>
        <p:spPr>
          <a:xfrm>
            <a:off x="5527928" y="3365871"/>
            <a:ext cx="1019536" cy="1347244"/>
          </a:xfrm>
          <a:prstGeom prst="rect">
            <a:avLst/>
          </a:prstGeom>
        </p:spPr>
      </p:pic>
      <p:sp>
        <p:nvSpPr>
          <p:cNvPr id="34" name="TextBox 33">
            <a:extLst>
              <a:ext uri="{FF2B5EF4-FFF2-40B4-BE49-F238E27FC236}">
                <a16:creationId xmlns:a16="http://schemas.microsoft.com/office/drawing/2014/main" id="{D9D466D5-E17A-3445-95C1-01C24CCDC8D8}"/>
              </a:ext>
            </a:extLst>
          </p:cNvPr>
          <p:cNvSpPr txBox="1"/>
          <p:nvPr/>
        </p:nvSpPr>
        <p:spPr>
          <a:xfrm>
            <a:off x="5627196" y="4828921"/>
            <a:ext cx="811119" cy="646331"/>
          </a:xfrm>
          <a:prstGeom prst="rect">
            <a:avLst/>
          </a:prstGeom>
          <a:noFill/>
        </p:spPr>
        <p:txBody>
          <a:bodyPr wrap="none" rtlCol="0">
            <a:spAutoFit/>
          </a:bodyPr>
          <a:lstStyle/>
          <a:p>
            <a:pPr algn="ctr"/>
            <a:r>
              <a:rPr lang="en-US"/>
              <a:t>Mark</a:t>
            </a:r>
          </a:p>
          <a:p>
            <a:pPr algn="ctr"/>
            <a:r>
              <a:rPr lang="en-US" err="1"/>
              <a:t>Vangel</a:t>
            </a:r>
            <a:endParaRPr lang="en-US"/>
          </a:p>
        </p:txBody>
      </p:sp>
      <p:sp>
        <p:nvSpPr>
          <p:cNvPr id="37" name="TextBox 36">
            <a:extLst>
              <a:ext uri="{FF2B5EF4-FFF2-40B4-BE49-F238E27FC236}">
                <a16:creationId xmlns:a16="http://schemas.microsoft.com/office/drawing/2014/main" id="{51111B27-84BC-F044-BE27-C4C461EF8007}"/>
              </a:ext>
            </a:extLst>
          </p:cNvPr>
          <p:cNvSpPr txBox="1"/>
          <p:nvPr/>
        </p:nvSpPr>
        <p:spPr>
          <a:xfrm>
            <a:off x="6724408" y="4828921"/>
            <a:ext cx="725199" cy="646331"/>
          </a:xfrm>
          <a:prstGeom prst="rect">
            <a:avLst/>
          </a:prstGeom>
          <a:noFill/>
        </p:spPr>
        <p:txBody>
          <a:bodyPr wrap="none" rtlCol="0">
            <a:spAutoFit/>
          </a:bodyPr>
          <a:lstStyle/>
          <a:p>
            <a:r>
              <a:rPr lang="en-US"/>
              <a:t>Corey</a:t>
            </a:r>
          </a:p>
          <a:p>
            <a:r>
              <a:rPr lang="en-US"/>
              <a:t>Keller</a:t>
            </a:r>
          </a:p>
        </p:txBody>
      </p:sp>
      <p:sp>
        <p:nvSpPr>
          <p:cNvPr id="26" name="TextBox 25">
            <a:extLst>
              <a:ext uri="{FF2B5EF4-FFF2-40B4-BE49-F238E27FC236}">
                <a16:creationId xmlns:a16="http://schemas.microsoft.com/office/drawing/2014/main" id="{F96F0CD6-3DFC-8F42-A545-1495DD71E845}"/>
              </a:ext>
            </a:extLst>
          </p:cNvPr>
          <p:cNvSpPr txBox="1"/>
          <p:nvPr/>
        </p:nvSpPr>
        <p:spPr>
          <a:xfrm>
            <a:off x="7743027" y="4817738"/>
            <a:ext cx="1179554" cy="646331"/>
          </a:xfrm>
          <a:prstGeom prst="rect">
            <a:avLst/>
          </a:prstGeom>
          <a:noFill/>
        </p:spPr>
        <p:txBody>
          <a:bodyPr wrap="none" rtlCol="0">
            <a:spAutoFit/>
          </a:bodyPr>
          <a:lstStyle/>
          <a:p>
            <a:r>
              <a:rPr lang="en-US"/>
              <a:t>Reid</a:t>
            </a:r>
          </a:p>
          <a:p>
            <a:r>
              <a:rPr lang="en-US" err="1"/>
              <a:t>Vancelette</a:t>
            </a:r>
            <a:endParaRPr lang="en-US"/>
          </a:p>
        </p:txBody>
      </p:sp>
      <p:pic>
        <p:nvPicPr>
          <p:cNvPr id="2" name="Picture 2" descr="https://blogs.baruch.cuny.edu/blsci/files/2017/10/21-Reid-Vancelette-200x300.jpg">
            <a:extLst>
              <a:ext uri="{FF2B5EF4-FFF2-40B4-BE49-F238E27FC236}">
                <a16:creationId xmlns:a16="http://schemas.microsoft.com/office/drawing/2014/main" id="{6E0FDB66-08D9-7C42-92B2-6DF330573B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2226" y="3362310"/>
            <a:ext cx="921969" cy="1382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orey Keller, MD PhD">
            <a:extLst>
              <a:ext uri="{FF2B5EF4-FFF2-40B4-BE49-F238E27FC236}">
                <a16:creationId xmlns:a16="http://schemas.microsoft.com/office/drawing/2014/main" id="{1891B45B-AD23-3149-ACC5-3E3F58C086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06729" y="3370583"/>
            <a:ext cx="1077124" cy="134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5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000090"/>
                </a:solidFill>
              </a:rPr>
              <a:t>Granger Causality Analysis of the BOLD Signal (a bad idea)</a:t>
            </a:r>
          </a:p>
        </p:txBody>
      </p:sp>
      <p:sp>
        <p:nvSpPr>
          <p:cNvPr id="6" name="TextBox 5">
            <a:extLst>
              <a:ext uri="{FF2B5EF4-FFF2-40B4-BE49-F238E27FC236}">
                <a16:creationId xmlns:a16="http://schemas.microsoft.com/office/drawing/2014/main" id="{02486FD5-9DA5-2749-B538-B46D78B2125A}"/>
              </a:ext>
            </a:extLst>
          </p:cNvPr>
          <p:cNvSpPr txBox="1"/>
          <p:nvPr/>
        </p:nvSpPr>
        <p:spPr>
          <a:xfrm>
            <a:off x="622852" y="1961322"/>
            <a:ext cx="3697357" cy="3416320"/>
          </a:xfrm>
          <a:prstGeom prst="rect">
            <a:avLst/>
          </a:prstGeom>
          <a:noFill/>
        </p:spPr>
        <p:txBody>
          <a:bodyPr wrap="square" rtlCol="0">
            <a:spAutoFit/>
          </a:bodyPr>
          <a:lstStyle/>
          <a:p>
            <a:r>
              <a:rPr lang="en-US" dirty="0"/>
              <a:t>A few assumptions of GC not met by BOLD data</a:t>
            </a:r>
          </a:p>
          <a:p>
            <a:endParaRPr lang="en-US" dirty="0"/>
          </a:p>
          <a:p>
            <a:pPr marL="285750" indent="-285750">
              <a:buFont typeface="Wingdings" pitchFamily="2" charset="2"/>
              <a:buChar char="q"/>
            </a:pPr>
            <a:r>
              <a:rPr lang="en-US" dirty="0"/>
              <a:t>Uniformity of BOLD response across brain regions</a:t>
            </a:r>
          </a:p>
          <a:p>
            <a:endParaRPr lang="en-US" dirty="0"/>
          </a:p>
          <a:p>
            <a:pPr marL="285750" indent="-285750">
              <a:buFont typeface="Wingdings" pitchFamily="2" charset="2"/>
              <a:buChar char="q"/>
            </a:pPr>
            <a:r>
              <a:rPr lang="en-US" dirty="0"/>
              <a:t>Sampling interval (TR) &lt; rate of network change</a:t>
            </a:r>
          </a:p>
          <a:p>
            <a:pPr marL="285750" indent="-285750">
              <a:buFont typeface="Wingdings" pitchFamily="2" charset="2"/>
              <a:buChar char="q"/>
            </a:pPr>
            <a:endParaRPr lang="en-US" dirty="0"/>
          </a:p>
          <a:p>
            <a:pPr marL="285750" indent="-285750">
              <a:buFont typeface="Wingdings" pitchFamily="2" charset="2"/>
              <a:buChar char="q"/>
            </a:pPr>
            <a:r>
              <a:rPr lang="en-US" dirty="0"/>
              <a:t>Local BOLD responses have no non-local effects of blood flow</a:t>
            </a:r>
          </a:p>
          <a:p>
            <a:endParaRPr lang="en-US" dirty="0"/>
          </a:p>
        </p:txBody>
      </p:sp>
      <p:sp>
        <p:nvSpPr>
          <p:cNvPr id="9" name="Can 8">
            <a:extLst>
              <a:ext uri="{FF2B5EF4-FFF2-40B4-BE49-F238E27FC236}">
                <a16:creationId xmlns:a16="http://schemas.microsoft.com/office/drawing/2014/main" id="{09EEF803-B4FE-5B44-A875-7473AA24790E}"/>
              </a:ext>
            </a:extLst>
          </p:cNvPr>
          <p:cNvSpPr/>
          <p:nvPr/>
        </p:nvSpPr>
        <p:spPr>
          <a:xfrm>
            <a:off x="6281530" y="1961322"/>
            <a:ext cx="503583" cy="3416320"/>
          </a:xfrm>
          <a:prstGeom prst="can">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an 18">
            <a:extLst>
              <a:ext uri="{FF2B5EF4-FFF2-40B4-BE49-F238E27FC236}">
                <a16:creationId xmlns:a16="http://schemas.microsoft.com/office/drawing/2014/main" id="{FC260E30-1BD7-2343-95E4-72F6052D0F8E}"/>
              </a:ext>
            </a:extLst>
          </p:cNvPr>
          <p:cNvSpPr/>
          <p:nvPr/>
        </p:nvSpPr>
        <p:spPr>
          <a:xfrm>
            <a:off x="6158947" y="2305878"/>
            <a:ext cx="748748" cy="1477617"/>
          </a:xfrm>
          <a:prstGeom prst="can">
            <a:avLst>
              <a:gd name="adj" fmla="val 1991"/>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F1C9435-C57B-D641-AE2C-253C9BDF8DE2}"/>
              </a:ext>
            </a:extLst>
          </p:cNvPr>
          <p:cNvCxnSpPr>
            <a:cxnSpLocks/>
          </p:cNvCxnSpPr>
          <p:nvPr/>
        </p:nvCxnSpPr>
        <p:spPr>
          <a:xfrm>
            <a:off x="5870713" y="2451652"/>
            <a:ext cx="0" cy="27962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B40E309-DF5F-0946-85AA-8C7A3511F91E}"/>
              </a:ext>
            </a:extLst>
          </p:cNvPr>
          <p:cNvSpPr txBox="1"/>
          <p:nvPr/>
        </p:nvSpPr>
        <p:spPr>
          <a:xfrm rot="16200000">
            <a:off x="5050272" y="3839561"/>
            <a:ext cx="1190454" cy="369332"/>
          </a:xfrm>
          <a:prstGeom prst="rect">
            <a:avLst/>
          </a:prstGeom>
          <a:noFill/>
        </p:spPr>
        <p:txBody>
          <a:bodyPr wrap="none" rtlCol="0">
            <a:spAutoFit/>
          </a:bodyPr>
          <a:lstStyle/>
          <a:p>
            <a:r>
              <a:rPr lang="en-US"/>
              <a:t>Blood flow</a:t>
            </a:r>
          </a:p>
        </p:txBody>
      </p:sp>
      <p:sp>
        <p:nvSpPr>
          <p:cNvPr id="20" name="TextBox 19">
            <a:extLst>
              <a:ext uri="{FF2B5EF4-FFF2-40B4-BE49-F238E27FC236}">
                <a16:creationId xmlns:a16="http://schemas.microsoft.com/office/drawing/2014/main" id="{CBE687B6-F879-7948-AA8A-629BB863C69F}"/>
              </a:ext>
            </a:extLst>
          </p:cNvPr>
          <p:cNvSpPr txBox="1"/>
          <p:nvPr/>
        </p:nvSpPr>
        <p:spPr>
          <a:xfrm>
            <a:off x="6916465" y="2721520"/>
            <a:ext cx="1653787" cy="646331"/>
          </a:xfrm>
          <a:prstGeom prst="rect">
            <a:avLst/>
          </a:prstGeom>
          <a:noFill/>
        </p:spPr>
        <p:txBody>
          <a:bodyPr wrap="none" rtlCol="0">
            <a:spAutoFit/>
          </a:bodyPr>
          <a:lstStyle/>
          <a:p>
            <a:pPr algn="ctr"/>
            <a:r>
              <a:rPr lang="en-US"/>
              <a:t>1. Local dilation</a:t>
            </a:r>
          </a:p>
          <a:p>
            <a:pPr algn="ctr"/>
            <a:r>
              <a:rPr lang="en-US"/>
              <a:t>here</a:t>
            </a:r>
          </a:p>
        </p:txBody>
      </p:sp>
      <p:sp>
        <p:nvSpPr>
          <p:cNvPr id="26" name="TextBox 25">
            <a:extLst>
              <a:ext uri="{FF2B5EF4-FFF2-40B4-BE49-F238E27FC236}">
                <a16:creationId xmlns:a16="http://schemas.microsoft.com/office/drawing/2014/main" id="{F51BA5CA-9F94-FD4A-9AEB-9F408B7AF1D0}"/>
              </a:ext>
            </a:extLst>
          </p:cNvPr>
          <p:cNvSpPr txBox="1"/>
          <p:nvPr/>
        </p:nvSpPr>
        <p:spPr>
          <a:xfrm>
            <a:off x="6970789" y="4302401"/>
            <a:ext cx="2292551" cy="923330"/>
          </a:xfrm>
          <a:prstGeom prst="rect">
            <a:avLst/>
          </a:prstGeom>
          <a:noFill/>
        </p:spPr>
        <p:txBody>
          <a:bodyPr wrap="none" rtlCol="0">
            <a:spAutoFit/>
          </a:bodyPr>
          <a:lstStyle/>
          <a:p>
            <a:r>
              <a:rPr lang="en-US"/>
              <a:t>2. Affects downstream</a:t>
            </a:r>
          </a:p>
          <a:p>
            <a:r>
              <a:rPr lang="en-US"/>
              <a:t>distribution here</a:t>
            </a:r>
          </a:p>
          <a:p>
            <a:endParaRPr lang="en-US"/>
          </a:p>
        </p:txBody>
      </p:sp>
      <p:sp>
        <p:nvSpPr>
          <p:cNvPr id="27" name="TextBox 26">
            <a:extLst>
              <a:ext uri="{FF2B5EF4-FFF2-40B4-BE49-F238E27FC236}">
                <a16:creationId xmlns:a16="http://schemas.microsoft.com/office/drawing/2014/main" id="{B6ACB7A8-41BD-9C45-A3D7-A2F952252257}"/>
              </a:ext>
            </a:extLst>
          </p:cNvPr>
          <p:cNvSpPr txBox="1"/>
          <p:nvPr/>
        </p:nvSpPr>
        <p:spPr>
          <a:xfrm>
            <a:off x="614082" y="2643830"/>
            <a:ext cx="397866" cy="584775"/>
          </a:xfrm>
          <a:prstGeom prst="rect">
            <a:avLst/>
          </a:prstGeom>
          <a:noFill/>
        </p:spPr>
        <p:txBody>
          <a:bodyPr wrap="none" rtlCol="0">
            <a:spAutoFit/>
          </a:bodyPr>
          <a:lstStyle/>
          <a:p>
            <a:r>
              <a:rPr lang="en-US" sz="3200">
                <a:solidFill>
                  <a:srgbClr val="FF0000"/>
                </a:solidFill>
              </a:rPr>
              <a:t>X</a:t>
            </a:r>
          </a:p>
        </p:txBody>
      </p:sp>
      <p:sp>
        <p:nvSpPr>
          <p:cNvPr id="28" name="TextBox 27">
            <a:extLst>
              <a:ext uri="{FF2B5EF4-FFF2-40B4-BE49-F238E27FC236}">
                <a16:creationId xmlns:a16="http://schemas.microsoft.com/office/drawing/2014/main" id="{743D76EC-CEF5-B748-9BC5-162F5D3F5815}"/>
              </a:ext>
            </a:extLst>
          </p:cNvPr>
          <p:cNvSpPr txBox="1"/>
          <p:nvPr/>
        </p:nvSpPr>
        <p:spPr>
          <a:xfrm>
            <a:off x="622852" y="3479901"/>
            <a:ext cx="397866" cy="584775"/>
          </a:xfrm>
          <a:prstGeom prst="rect">
            <a:avLst/>
          </a:prstGeom>
          <a:noFill/>
        </p:spPr>
        <p:txBody>
          <a:bodyPr wrap="none" rtlCol="0">
            <a:spAutoFit/>
          </a:bodyPr>
          <a:lstStyle/>
          <a:p>
            <a:r>
              <a:rPr lang="en-US" sz="3200">
                <a:solidFill>
                  <a:srgbClr val="FF0000"/>
                </a:solidFill>
              </a:rPr>
              <a:t>X</a:t>
            </a:r>
          </a:p>
        </p:txBody>
      </p:sp>
      <p:sp>
        <p:nvSpPr>
          <p:cNvPr id="29" name="TextBox 28">
            <a:extLst>
              <a:ext uri="{FF2B5EF4-FFF2-40B4-BE49-F238E27FC236}">
                <a16:creationId xmlns:a16="http://schemas.microsoft.com/office/drawing/2014/main" id="{79E2477B-9F9A-714A-A21E-2FEB9292CBF6}"/>
              </a:ext>
            </a:extLst>
          </p:cNvPr>
          <p:cNvSpPr txBox="1"/>
          <p:nvPr/>
        </p:nvSpPr>
        <p:spPr>
          <a:xfrm>
            <a:off x="614082" y="4302401"/>
            <a:ext cx="397866" cy="584775"/>
          </a:xfrm>
          <a:prstGeom prst="rect">
            <a:avLst/>
          </a:prstGeom>
          <a:noFill/>
        </p:spPr>
        <p:txBody>
          <a:bodyPr wrap="none" rtlCol="0">
            <a:spAutoFit/>
          </a:bodyPr>
          <a:lstStyle/>
          <a:p>
            <a:r>
              <a:rPr lang="en-US" sz="3200">
                <a:solidFill>
                  <a:srgbClr val="FF0000"/>
                </a:solidFill>
              </a:rPr>
              <a:t>X</a:t>
            </a:r>
          </a:p>
        </p:txBody>
      </p:sp>
    </p:spTree>
    <p:extLst>
      <p:ext uri="{BB962C8B-B14F-4D97-AF65-F5344CB8AC3E}">
        <p14:creationId xmlns:p14="http://schemas.microsoft.com/office/powerpoint/2010/main" val="20293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latin typeface="Arial"/>
                <a:cs typeface="Arial"/>
              </a:rPr>
              <a:t>Two Explanations of the Same Results</a:t>
            </a:r>
          </a:p>
        </p:txBody>
      </p:sp>
      <p:sp>
        <p:nvSpPr>
          <p:cNvPr id="6" name="TextBox 5"/>
          <p:cNvSpPr txBox="1"/>
          <p:nvPr/>
        </p:nvSpPr>
        <p:spPr>
          <a:xfrm>
            <a:off x="1067794" y="5456967"/>
            <a:ext cx="2077812" cy="584776"/>
          </a:xfrm>
          <a:prstGeom prst="rect">
            <a:avLst/>
          </a:prstGeom>
          <a:noFill/>
        </p:spPr>
        <p:txBody>
          <a:bodyPr wrap="none" rtlCol="0">
            <a:spAutoFit/>
          </a:bodyPr>
          <a:lstStyle/>
          <a:p>
            <a:r>
              <a:rPr lang="en-US" sz="3200" dirty="0">
                <a:latin typeface="Arial"/>
                <a:cs typeface="Arial"/>
              </a:rPr>
              <a:t>Interactive</a:t>
            </a:r>
          </a:p>
        </p:txBody>
      </p:sp>
      <p:sp>
        <p:nvSpPr>
          <p:cNvPr id="7" name="TextBox 6"/>
          <p:cNvSpPr txBox="1"/>
          <p:nvPr/>
        </p:nvSpPr>
        <p:spPr>
          <a:xfrm>
            <a:off x="6558703" y="5456967"/>
            <a:ext cx="1672253" cy="584776"/>
          </a:xfrm>
          <a:prstGeom prst="rect">
            <a:avLst/>
          </a:prstGeom>
          <a:noFill/>
        </p:spPr>
        <p:txBody>
          <a:bodyPr wrap="none" rtlCol="0">
            <a:spAutoFit/>
          </a:bodyPr>
          <a:lstStyle/>
          <a:p>
            <a:r>
              <a:rPr lang="en-US" sz="3200" dirty="0">
                <a:latin typeface="Arial"/>
                <a:cs typeface="Arial"/>
              </a:rPr>
              <a:t>Modular</a:t>
            </a:r>
          </a:p>
        </p:txBody>
      </p:sp>
      <p:sp>
        <p:nvSpPr>
          <p:cNvPr id="8" name="TextBox 7"/>
          <p:cNvSpPr txBox="1"/>
          <p:nvPr/>
        </p:nvSpPr>
        <p:spPr>
          <a:xfrm>
            <a:off x="1283694" y="2147284"/>
            <a:ext cx="1362873" cy="584776"/>
          </a:xfrm>
          <a:prstGeom prst="rect">
            <a:avLst/>
          </a:prstGeom>
          <a:solidFill>
            <a:srgbClr val="3366FF"/>
          </a:solidFill>
        </p:spPr>
        <p:txBody>
          <a:bodyPr wrap="none" rtlCol="0">
            <a:spAutoFit/>
          </a:bodyPr>
          <a:lstStyle/>
          <a:p>
            <a:r>
              <a:rPr lang="en-US" sz="3200" dirty="0">
                <a:latin typeface="Arial"/>
                <a:cs typeface="Arial"/>
              </a:rPr>
              <a:t>Words</a:t>
            </a:r>
          </a:p>
        </p:txBody>
      </p:sp>
      <p:sp>
        <p:nvSpPr>
          <p:cNvPr id="9" name="TextBox 8"/>
          <p:cNvSpPr txBox="1"/>
          <p:nvPr/>
        </p:nvSpPr>
        <p:spPr>
          <a:xfrm>
            <a:off x="6048645" y="2680684"/>
            <a:ext cx="1362873" cy="584776"/>
          </a:xfrm>
          <a:prstGeom prst="rect">
            <a:avLst/>
          </a:prstGeom>
          <a:solidFill>
            <a:srgbClr val="3366FF"/>
          </a:solidFill>
        </p:spPr>
        <p:txBody>
          <a:bodyPr wrap="none" rtlCol="0">
            <a:spAutoFit/>
          </a:bodyPr>
          <a:lstStyle/>
          <a:p>
            <a:r>
              <a:rPr lang="en-US" sz="3200" dirty="0">
                <a:latin typeface="Arial"/>
                <a:cs typeface="Arial"/>
              </a:rPr>
              <a:t>Words</a:t>
            </a:r>
          </a:p>
        </p:txBody>
      </p:sp>
      <p:sp>
        <p:nvSpPr>
          <p:cNvPr id="10" name="TextBox 9"/>
          <p:cNvSpPr txBox="1"/>
          <p:nvPr/>
        </p:nvSpPr>
        <p:spPr>
          <a:xfrm>
            <a:off x="1283694" y="4483548"/>
            <a:ext cx="1576473" cy="584776"/>
          </a:xfrm>
          <a:prstGeom prst="rect">
            <a:avLst/>
          </a:prstGeom>
          <a:solidFill>
            <a:srgbClr val="008000"/>
          </a:solidFill>
        </p:spPr>
        <p:txBody>
          <a:bodyPr wrap="none" rtlCol="0">
            <a:spAutoFit/>
          </a:bodyPr>
          <a:lstStyle/>
          <a:p>
            <a:r>
              <a:rPr lang="en-US" sz="3200" dirty="0">
                <a:latin typeface="Arial"/>
                <a:cs typeface="Arial"/>
              </a:rPr>
              <a:t>Sounds</a:t>
            </a:r>
          </a:p>
        </p:txBody>
      </p:sp>
      <p:sp>
        <p:nvSpPr>
          <p:cNvPr id="13" name="TextBox 12"/>
          <p:cNvSpPr txBox="1"/>
          <p:nvPr/>
        </p:nvSpPr>
        <p:spPr>
          <a:xfrm>
            <a:off x="6696151" y="4506641"/>
            <a:ext cx="1576473" cy="584776"/>
          </a:xfrm>
          <a:prstGeom prst="rect">
            <a:avLst/>
          </a:prstGeom>
          <a:solidFill>
            <a:srgbClr val="008000"/>
          </a:solidFill>
        </p:spPr>
        <p:txBody>
          <a:bodyPr wrap="none" rtlCol="0">
            <a:spAutoFit/>
          </a:bodyPr>
          <a:lstStyle/>
          <a:p>
            <a:r>
              <a:rPr lang="en-US" sz="3200" dirty="0">
                <a:latin typeface="Arial"/>
                <a:cs typeface="Arial"/>
              </a:rPr>
              <a:t>Sounds</a:t>
            </a:r>
          </a:p>
        </p:txBody>
      </p:sp>
      <p:cxnSp>
        <p:nvCxnSpPr>
          <p:cNvPr id="15" name="Straight Arrow Connector 14"/>
          <p:cNvCxnSpPr/>
          <p:nvPr/>
        </p:nvCxnSpPr>
        <p:spPr>
          <a:xfrm>
            <a:off x="1968717" y="2919246"/>
            <a:ext cx="0" cy="1337059"/>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6615042" y="3446608"/>
            <a:ext cx="890804" cy="728587"/>
          </a:xfrm>
          <a:prstGeom prst="straightConnector1">
            <a:avLst/>
          </a:prstGeom>
          <a:ln w="762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089940" y="1916452"/>
            <a:ext cx="2306040" cy="41252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7295519" y="1854896"/>
            <a:ext cx="1758414" cy="584776"/>
          </a:xfrm>
          <a:prstGeom prst="rect">
            <a:avLst/>
          </a:prstGeom>
          <a:solidFill>
            <a:srgbClr val="FFFF00"/>
          </a:solidFill>
        </p:spPr>
        <p:txBody>
          <a:bodyPr wrap="none" rtlCol="0">
            <a:spAutoFit/>
          </a:bodyPr>
          <a:lstStyle/>
          <a:p>
            <a:r>
              <a:rPr lang="en-US" sz="3200" dirty="0">
                <a:latin typeface="Arial"/>
                <a:cs typeface="Arial"/>
              </a:rPr>
              <a:t>Decision</a:t>
            </a:r>
          </a:p>
        </p:txBody>
      </p:sp>
      <p:cxnSp>
        <p:nvCxnSpPr>
          <p:cNvPr id="21" name="Straight Arrow Connector 20"/>
          <p:cNvCxnSpPr/>
          <p:nvPr/>
        </p:nvCxnSpPr>
        <p:spPr>
          <a:xfrm rot="5400000">
            <a:off x="6919533" y="3097279"/>
            <a:ext cx="1969030" cy="653821"/>
          </a:xfrm>
          <a:prstGeom prst="straightConnector1">
            <a:avLst/>
          </a:prstGeom>
          <a:ln w="762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6558703" y="2147283"/>
            <a:ext cx="736818" cy="445403"/>
          </a:xfrm>
          <a:prstGeom prst="straightConnector1">
            <a:avLst/>
          </a:prstGeom>
          <a:ln w="762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727700" y="1417638"/>
            <a:ext cx="3416300" cy="4970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D171AF1-D4BD-7348-8801-9365BD636BB4}"/>
              </a:ext>
            </a:extLst>
          </p:cNvPr>
          <p:cNvSpPr txBox="1"/>
          <p:nvPr/>
        </p:nvSpPr>
        <p:spPr>
          <a:xfrm>
            <a:off x="1138914" y="5609367"/>
            <a:ext cx="2077812" cy="584776"/>
          </a:xfrm>
          <a:prstGeom prst="rect">
            <a:avLst/>
          </a:prstGeom>
          <a:noFill/>
        </p:spPr>
        <p:txBody>
          <a:bodyPr wrap="none" rtlCol="0">
            <a:spAutoFit/>
          </a:bodyPr>
          <a:lstStyle/>
          <a:p>
            <a:r>
              <a:rPr lang="en-US" sz="3200" dirty="0">
                <a:latin typeface="Arial"/>
                <a:cs typeface="Arial"/>
              </a:rPr>
              <a:t>Interactive</a:t>
            </a:r>
          </a:p>
        </p:txBody>
      </p:sp>
      <p:sp>
        <p:nvSpPr>
          <p:cNvPr id="30" name="TextBox 29">
            <a:extLst>
              <a:ext uri="{FF2B5EF4-FFF2-40B4-BE49-F238E27FC236}">
                <a16:creationId xmlns:a16="http://schemas.microsoft.com/office/drawing/2014/main" id="{5D6B8B5C-74DD-3745-8844-DAF089360970}"/>
              </a:ext>
            </a:extLst>
          </p:cNvPr>
          <p:cNvSpPr txBox="1"/>
          <p:nvPr/>
        </p:nvSpPr>
        <p:spPr>
          <a:xfrm>
            <a:off x="5758633" y="5609367"/>
            <a:ext cx="2483372" cy="584775"/>
          </a:xfrm>
          <a:prstGeom prst="rect">
            <a:avLst/>
          </a:prstGeom>
          <a:noFill/>
        </p:spPr>
        <p:txBody>
          <a:bodyPr wrap="none" rtlCol="0">
            <a:spAutoFit/>
          </a:bodyPr>
          <a:lstStyle/>
          <a:p>
            <a:r>
              <a:rPr lang="en-US" sz="3200" dirty="0">
                <a:latin typeface="Arial"/>
                <a:cs typeface="Arial"/>
              </a:rPr>
              <a:t>Feedforward</a:t>
            </a:r>
          </a:p>
        </p:txBody>
      </p:sp>
      <p:sp>
        <p:nvSpPr>
          <p:cNvPr id="31" name="TextBox 30">
            <a:extLst>
              <a:ext uri="{FF2B5EF4-FFF2-40B4-BE49-F238E27FC236}">
                <a16:creationId xmlns:a16="http://schemas.microsoft.com/office/drawing/2014/main" id="{63543105-F174-A34E-834B-15A851076CED}"/>
              </a:ext>
            </a:extLst>
          </p:cNvPr>
          <p:cNvSpPr txBox="1"/>
          <p:nvPr/>
        </p:nvSpPr>
        <p:spPr>
          <a:xfrm>
            <a:off x="1436094" y="2299684"/>
            <a:ext cx="1362873" cy="584776"/>
          </a:xfrm>
          <a:prstGeom prst="rect">
            <a:avLst/>
          </a:prstGeom>
          <a:solidFill>
            <a:srgbClr val="3366FF"/>
          </a:solidFill>
        </p:spPr>
        <p:txBody>
          <a:bodyPr wrap="none" rtlCol="0">
            <a:spAutoFit/>
          </a:bodyPr>
          <a:lstStyle/>
          <a:p>
            <a:r>
              <a:rPr lang="en-US" sz="3200" dirty="0">
                <a:latin typeface="Arial"/>
                <a:cs typeface="Arial"/>
              </a:rPr>
              <a:t>Words</a:t>
            </a:r>
          </a:p>
        </p:txBody>
      </p:sp>
      <p:sp>
        <p:nvSpPr>
          <p:cNvPr id="32" name="TextBox 31">
            <a:extLst>
              <a:ext uri="{FF2B5EF4-FFF2-40B4-BE49-F238E27FC236}">
                <a16:creationId xmlns:a16="http://schemas.microsoft.com/office/drawing/2014/main" id="{3E7D704A-38FE-7547-9AF2-C831057C5B74}"/>
              </a:ext>
            </a:extLst>
          </p:cNvPr>
          <p:cNvSpPr txBox="1"/>
          <p:nvPr/>
        </p:nvSpPr>
        <p:spPr>
          <a:xfrm>
            <a:off x="5033249" y="3313310"/>
            <a:ext cx="1362873" cy="584776"/>
          </a:xfrm>
          <a:prstGeom prst="rect">
            <a:avLst/>
          </a:prstGeom>
          <a:solidFill>
            <a:srgbClr val="3366FF"/>
          </a:solidFill>
        </p:spPr>
        <p:txBody>
          <a:bodyPr wrap="none" rtlCol="0">
            <a:spAutoFit/>
          </a:bodyPr>
          <a:lstStyle/>
          <a:p>
            <a:r>
              <a:rPr lang="en-US" sz="3200" dirty="0">
                <a:latin typeface="Arial"/>
                <a:cs typeface="Arial"/>
              </a:rPr>
              <a:t>Words</a:t>
            </a:r>
          </a:p>
        </p:txBody>
      </p:sp>
      <p:sp>
        <p:nvSpPr>
          <p:cNvPr id="33" name="TextBox 32">
            <a:extLst>
              <a:ext uri="{FF2B5EF4-FFF2-40B4-BE49-F238E27FC236}">
                <a16:creationId xmlns:a16="http://schemas.microsoft.com/office/drawing/2014/main" id="{ED7E0E3B-6081-094D-94D2-6F796A308473}"/>
              </a:ext>
            </a:extLst>
          </p:cNvPr>
          <p:cNvSpPr txBox="1"/>
          <p:nvPr/>
        </p:nvSpPr>
        <p:spPr>
          <a:xfrm>
            <a:off x="1367514" y="4635948"/>
            <a:ext cx="1576473" cy="584776"/>
          </a:xfrm>
          <a:prstGeom prst="rect">
            <a:avLst/>
          </a:prstGeom>
          <a:solidFill>
            <a:srgbClr val="008000"/>
          </a:solidFill>
        </p:spPr>
        <p:txBody>
          <a:bodyPr wrap="none" rtlCol="0">
            <a:spAutoFit/>
          </a:bodyPr>
          <a:lstStyle/>
          <a:p>
            <a:r>
              <a:rPr lang="en-US" sz="3200" dirty="0">
                <a:latin typeface="Arial"/>
                <a:cs typeface="Arial"/>
              </a:rPr>
              <a:t>Sounds</a:t>
            </a:r>
          </a:p>
        </p:txBody>
      </p:sp>
      <p:sp>
        <p:nvSpPr>
          <p:cNvPr id="34" name="TextBox 33">
            <a:extLst>
              <a:ext uri="{FF2B5EF4-FFF2-40B4-BE49-F238E27FC236}">
                <a16:creationId xmlns:a16="http://schemas.microsoft.com/office/drawing/2014/main" id="{270CEA58-3FBC-C34F-BA2C-B93730E7E34C}"/>
              </a:ext>
            </a:extLst>
          </p:cNvPr>
          <p:cNvSpPr txBox="1"/>
          <p:nvPr/>
        </p:nvSpPr>
        <p:spPr>
          <a:xfrm>
            <a:off x="6323375" y="4660630"/>
            <a:ext cx="1576473" cy="584776"/>
          </a:xfrm>
          <a:prstGeom prst="rect">
            <a:avLst/>
          </a:prstGeom>
          <a:solidFill>
            <a:srgbClr val="008000"/>
          </a:solidFill>
        </p:spPr>
        <p:txBody>
          <a:bodyPr wrap="none" rtlCol="0">
            <a:spAutoFit/>
          </a:bodyPr>
          <a:lstStyle/>
          <a:p>
            <a:r>
              <a:rPr lang="en-US" sz="3200" dirty="0">
                <a:latin typeface="Arial"/>
                <a:cs typeface="Arial"/>
              </a:rPr>
              <a:t>Sounds</a:t>
            </a:r>
          </a:p>
        </p:txBody>
      </p:sp>
      <p:sp>
        <p:nvSpPr>
          <p:cNvPr id="35" name="TextBox 34">
            <a:extLst>
              <a:ext uri="{FF2B5EF4-FFF2-40B4-BE49-F238E27FC236}">
                <a16:creationId xmlns:a16="http://schemas.microsoft.com/office/drawing/2014/main" id="{92891071-74C2-744E-B1D6-E18B71E9B420}"/>
              </a:ext>
            </a:extLst>
          </p:cNvPr>
          <p:cNvSpPr txBox="1"/>
          <p:nvPr/>
        </p:nvSpPr>
        <p:spPr>
          <a:xfrm>
            <a:off x="6788435" y="2276437"/>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cxnSp>
        <p:nvCxnSpPr>
          <p:cNvPr id="14" name="Straight Arrow Connector 13">
            <a:extLst>
              <a:ext uri="{FF2B5EF4-FFF2-40B4-BE49-F238E27FC236}">
                <a16:creationId xmlns:a16="http://schemas.microsoft.com/office/drawing/2014/main" id="{3EE412AD-6A8C-2A4B-B053-FF01A768F27B}"/>
              </a:ext>
            </a:extLst>
          </p:cNvPr>
          <p:cNvCxnSpPr/>
          <p:nvPr/>
        </p:nvCxnSpPr>
        <p:spPr>
          <a:xfrm flipV="1">
            <a:off x="1874520" y="3125473"/>
            <a:ext cx="0" cy="1283232"/>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9FC247B6-EA3B-FF4F-96A9-E00C64FCC9B7}"/>
              </a:ext>
            </a:extLst>
          </p:cNvPr>
          <p:cNvCxnSpPr/>
          <p:nvPr/>
        </p:nvCxnSpPr>
        <p:spPr>
          <a:xfrm>
            <a:off x="2313714" y="3125473"/>
            <a:ext cx="0" cy="1381168"/>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AE4A54EF-0B58-AF4A-BBEA-BA4E5BB50FCF}"/>
              </a:ext>
            </a:extLst>
          </p:cNvPr>
          <p:cNvCxnSpPr/>
          <p:nvPr/>
        </p:nvCxnSpPr>
        <p:spPr>
          <a:xfrm flipV="1">
            <a:off x="7577137" y="3125473"/>
            <a:ext cx="0" cy="1283232"/>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523ED10C-436B-8C45-903A-B9380B294188}"/>
              </a:ext>
            </a:extLst>
          </p:cNvPr>
          <p:cNvCxnSpPr/>
          <p:nvPr/>
        </p:nvCxnSpPr>
        <p:spPr>
          <a:xfrm flipH="1" flipV="1">
            <a:off x="6396122" y="3898086"/>
            <a:ext cx="530990" cy="698456"/>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8285E194-C9EC-F847-B7C2-023899C70628}"/>
              </a:ext>
            </a:extLst>
          </p:cNvPr>
          <p:cNvCxnSpPr/>
          <p:nvPr/>
        </p:nvCxnSpPr>
        <p:spPr>
          <a:xfrm flipV="1">
            <a:off x="6070519" y="2680684"/>
            <a:ext cx="612280" cy="458337"/>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CA66EB6F-44CF-8944-B98D-F51C9BFC831C}"/>
              </a:ext>
            </a:extLst>
          </p:cNvPr>
          <p:cNvSpPr txBox="1"/>
          <p:nvPr/>
        </p:nvSpPr>
        <p:spPr>
          <a:xfrm>
            <a:off x="2788015" y="3182314"/>
            <a:ext cx="1757212" cy="584775"/>
          </a:xfrm>
          <a:prstGeom prst="rect">
            <a:avLst/>
          </a:prstGeom>
          <a:solidFill>
            <a:srgbClr val="FF0000"/>
          </a:solidFill>
        </p:spPr>
        <p:txBody>
          <a:bodyPr wrap="none" rtlCol="0">
            <a:spAutoFit/>
          </a:bodyPr>
          <a:lstStyle/>
          <a:p>
            <a:r>
              <a:rPr lang="en-US" sz="3200" dirty="0">
                <a:latin typeface="Arial"/>
                <a:cs typeface="Arial"/>
              </a:rPr>
              <a:t>Decision</a:t>
            </a:r>
          </a:p>
        </p:txBody>
      </p:sp>
      <p:cxnSp>
        <p:nvCxnSpPr>
          <p:cNvPr id="39" name="Straight Arrow Connector 38">
            <a:extLst>
              <a:ext uri="{FF2B5EF4-FFF2-40B4-BE49-F238E27FC236}">
                <a16:creationId xmlns:a16="http://schemas.microsoft.com/office/drawing/2014/main" id="{0EC339FA-0733-7446-944E-E5C4FC7E6B4D}"/>
              </a:ext>
            </a:extLst>
          </p:cNvPr>
          <p:cNvCxnSpPr/>
          <p:nvPr/>
        </p:nvCxnSpPr>
        <p:spPr>
          <a:xfrm flipV="1">
            <a:off x="2657600" y="3906147"/>
            <a:ext cx="612280" cy="458337"/>
          </a:xfrm>
          <a:prstGeom prst="straightConnector1">
            <a:avLst/>
          </a:prstGeom>
          <a:ln w="825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445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animBg="1"/>
      <p:bldP spid="30" grpId="0"/>
      <p:bldP spid="32"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Task effects, decision mechanisms, response biases…</a:t>
            </a:r>
            <a:endParaRPr lang="en-US" sz="4000">
              <a:solidFill>
                <a:srgbClr val="000090"/>
              </a:solidFill>
              <a:latin typeface="Calibri" charset="0"/>
              <a:ea typeface="ＭＳ Ｐゴシック" charset="0"/>
              <a:cs typeface="ＭＳ Ｐゴシック" charset="0"/>
            </a:endParaRPr>
          </a:p>
        </p:txBody>
      </p:sp>
      <p:sp>
        <p:nvSpPr>
          <p:cNvPr id="35843" name="Rectangle 3"/>
          <p:cNvSpPr>
            <a:spLocks noChangeArrowheads="1"/>
          </p:cNvSpPr>
          <p:nvPr/>
        </p:nvSpPr>
        <p:spPr bwMode="auto">
          <a:xfrm>
            <a:off x="685800" y="1676400"/>
            <a:ext cx="7292975" cy="191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u="none">
              <a:latin typeface="Arial" charset="0"/>
            </a:endParaRPr>
          </a:p>
          <a:p>
            <a:endParaRPr lang="en-US" u="none">
              <a:latin typeface="Arial" charset="0"/>
            </a:endParaRPr>
          </a:p>
          <a:p>
            <a:r>
              <a:rPr lang="en-US" u="none">
                <a:latin typeface="Arial" charset="0"/>
              </a:rPr>
              <a:t> </a:t>
            </a:r>
          </a:p>
          <a:p>
            <a:endParaRPr lang="en-US" u="none">
              <a:latin typeface="Arial" charset="0"/>
            </a:endParaRPr>
          </a:p>
          <a:p>
            <a:r>
              <a:rPr lang="en-US" u="none">
                <a:latin typeface="Arial" charset="0"/>
              </a:rPr>
              <a:t>	 </a:t>
            </a:r>
          </a:p>
        </p:txBody>
      </p:sp>
      <p:pic>
        <p:nvPicPr>
          <p:cNvPr id="2" name="Picture 1"/>
          <p:cNvPicPr>
            <a:picLocks noChangeAspect="1"/>
          </p:cNvPicPr>
          <p:nvPr/>
        </p:nvPicPr>
        <p:blipFill>
          <a:blip r:embed="rId3"/>
          <a:stretch>
            <a:fillRect/>
          </a:stretch>
        </p:blipFill>
        <p:spPr>
          <a:xfrm>
            <a:off x="1551156" y="1651000"/>
            <a:ext cx="6427619" cy="4483264"/>
          </a:xfrm>
          <a:prstGeom prst="rect">
            <a:avLst/>
          </a:prstGeom>
        </p:spPr>
      </p:pic>
      <p:sp>
        <p:nvSpPr>
          <p:cNvPr id="3" name="TextBox 2"/>
          <p:cNvSpPr txBox="1"/>
          <p:nvPr/>
        </p:nvSpPr>
        <p:spPr>
          <a:xfrm>
            <a:off x="7160864" y="3908541"/>
            <a:ext cx="1635822" cy="369332"/>
          </a:xfrm>
          <a:prstGeom prst="rect">
            <a:avLst/>
          </a:prstGeom>
          <a:noFill/>
        </p:spPr>
        <p:txBody>
          <a:bodyPr wrap="none" rtlCol="0">
            <a:spAutoFit/>
          </a:bodyPr>
          <a:lstStyle/>
          <a:p>
            <a:r>
              <a:rPr lang="en-US"/>
              <a:t>Lexical decision</a:t>
            </a:r>
          </a:p>
        </p:txBody>
      </p:sp>
      <p:sp>
        <p:nvSpPr>
          <p:cNvPr id="4" name="TextBox 3"/>
          <p:cNvSpPr txBox="1"/>
          <p:nvPr/>
        </p:nvSpPr>
        <p:spPr>
          <a:xfrm>
            <a:off x="457200" y="1863517"/>
            <a:ext cx="2472026" cy="369332"/>
          </a:xfrm>
          <a:prstGeom prst="rect">
            <a:avLst/>
          </a:prstGeom>
          <a:noFill/>
        </p:spPr>
        <p:txBody>
          <a:bodyPr wrap="none" rtlCol="0">
            <a:spAutoFit/>
          </a:bodyPr>
          <a:lstStyle/>
          <a:p>
            <a:r>
              <a:rPr lang="en-US"/>
              <a:t>Phoneme categorization</a:t>
            </a:r>
          </a:p>
        </p:txBody>
      </p:sp>
      <p:sp>
        <p:nvSpPr>
          <p:cNvPr id="5" name="TextBox 4"/>
          <p:cNvSpPr txBox="1"/>
          <p:nvPr/>
        </p:nvSpPr>
        <p:spPr>
          <a:xfrm>
            <a:off x="5857682" y="1719448"/>
            <a:ext cx="2005677" cy="369332"/>
          </a:xfrm>
          <a:prstGeom prst="rect">
            <a:avLst/>
          </a:prstGeom>
          <a:noFill/>
        </p:spPr>
        <p:txBody>
          <a:bodyPr wrap="none" rtlCol="0">
            <a:spAutoFit/>
          </a:bodyPr>
          <a:lstStyle/>
          <a:p>
            <a:r>
              <a:rPr lang="en-US"/>
              <a:t>Semantic judgment</a:t>
            </a:r>
          </a:p>
        </p:txBody>
      </p:sp>
      <p:sp>
        <p:nvSpPr>
          <p:cNvPr id="6" name="TextBox 5"/>
          <p:cNvSpPr txBox="1"/>
          <p:nvPr/>
        </p:nvSpPr>
        <p:spPr>
          <a:xfrm>
            <a:off x="279863" y="3539209"/>
            <a:ext cx="1625227" cy="646331"/>
          </a:xfrm>
          <a:prstGeom prst="rect">
            <a:avLst/>
          </a:prstGeom>
          <a:noFill/>
        </p:spPr>
        <p:txBody>
          <a:bodyPr wrap="none" rtlCol="0">
            <a:spAutoFit/>
          </a:bodyPr>
          <a:lstStyle/>
          <a:p>
            <a:r>
              <a:rPr lang="en-US"/>
              <a:t>Grammaticality</a:t>
            </a:r>
          </a:p>
          <a:p>
            <a:r>
              <a:rPr lang="en-US"/>
              <a:t>judgment</a:t>
            </a:r>
          </a:p>
        </p:txBody>
      </p:sp>
      <p:sp>
        <p:nvSpPr>
          <p:cNvPr id="7" name="TextBox 6"/>
          <p:cNvSpPr txBox="1"/>
          <p:nvPr/>
        </p:nvSpPr>
        <p:spPr>
          <a:xfrm>
            <a:off x="2475715" y="5786456"/>
            <a:ext cx="2210862" cy="369332"/>
          </a:xfrm>
          <a:prstGeom prst="rect">
            <a:avLst/>
          </a:prstGeom>
          <a:noFill/>
        </p:spPr>
        <p:txBody>
          <a:bodyPr wrap="none" rtlCol="0">
            <a:spAutoFit/>
          </a:bodyPr>
          <a:lstStyle/>
          <a:p>
            <a:r>
              <a:rPr lang="en-US" err="1"/>
              <a:t>Plausability</a:t>
            </a:r>
            <a:r>
              <a:rPr lang="en-US"/>
              <a:t> judgment</a:t>
            </a:r>
          </a:p>
        </p:txBody>
      </p:sp>
    </p:spTree>
    <p:extLst>
      <p:ext uri="{BB962C8B-B14F-4D97-AF65-F5344CB8AC3E}">
        <p14:creationId xmlns:p14="http://schemas.microsoft.com/office/powerpoint/2010/main" val="942591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normAutofit/>
          </a:bodyPr>
          <a:lstStyle/>
          <a:p>
            <a:pPr eaLnBrk="1" hangingPunct="1"/>
            <a:r>
              <a:rPr lang="en-US" sz="3200">
                <a:solidFill>
                  <a:srgbClr val="000090"/>
                </a:solidFill>
                <a:latin typeface="Arial" charset="0"/>
                <a:ea typeface="ＭＳ Ｐゴシック" charset="0"/>
                <a:cs typeface="ＭＳ Ｐゴシック" charset="0"/>
              </a:rPr>
              <a:t>…and the problem of making observations after the interactions have been completed</a:t>
            </a:r>
            <a:endParaRPr lang="en-US" sz="4000">
              <a:solidFill>
                <a:srgbClr val="000090"/>
              </a:solidFill>
              <a:latin typeface="Calibri" charset="0"/>
              <a:ea typeface="ＭＳ Ｐゴシック" charset="0"/>
              <a:cs typeface="ＭＳ Ｐゴシック" charset="0"/>
            </a:endParaRPr>
          </a:p>
        </p:txBody>
      </p:sp>
      <p:sp>
        <p:nvSpPr>
          <p:cNvPr id="35843" name="Rectangle 3"/>
          <p:cNvSpPr>
            <a:spLocks noChangeArrowheads="1"/>
          </p:cNvSpPr>
          <p:nvPr/>
        </p:nvSpPr>
        <p:spPr bwMode="auto">
          <a:xfrm>
            <a:off x="685800" y="1676400"/>
            <a:ext cx="7292975" cy="191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p>
            <a:endParaRPr lang="en-US" u="none">
              <a:latin typeface="Arial" charset="0"/>
            </a:endParaRPr>
          </a:p>
          <a:p>
            <a:endParaRPr lang="en-US" u="none">
              <a:latin typeface="Arial" charset="0"/>
            </a:endParaRPr>
          </a:p>
          <a:p>
            <a:r>
              <a:rPr lang="en-US" u="none">
                <a:latin typeface="Arial" charset="0"/>
              </a:rPr>
              <a:t> </a:t>
            </a:r>
          </a:p>
          <a:p>
            <a:endParaRPr lang="en-US" u="none">
              <a:latin typeface="Arial" charset="0"/>
            </a:endParaRPr>
          </a:p>
          <a:p>
            <a:r>
              <a:rPr lang="en-US" u="none">
                <a:latin typeface="Arial" charset="0"/>
              </a:rPr>
              <a:t>	 </a:t>
            </a:r>
          </a:p>
        </p:txBody>
      </p:sp>
      <p:pic>
        <p:nvPicPr>
          <p:cNvPr id="2" name="Picture 1"/>
          <p:cNvPicPr>
            <a:picLocks noChangeAspect="1"/>
          </p:cNvPicPr>
          <p:nvPr/>
        </p:nvPicPr>
        <p:blipFill>
          <a:blip r:embed="rId3"/>
          <a:stretch>
            <a:fillRect/>
          </a:stretch>
        </p:blipFill>
        <p:spPr>
          <a:xfrm>
            <a:off x="1397000" y="1663700"/>
            <a:ext cx="6350000" cy="3860800"/>
          </a:xfrm>
          <a:prstGeom prst="rect">
            <a:avLst/>
          </a:prstGeom>
        </p:spPr>
      </p:pic>
      <p:sp>
        <p:nvSpPr>
          <p:cNvPr id="3" name="TextBox 2"/>
          <p:cNvSpPr txBox="1"/>
          <p:nvPr/>
        </p:nvSpPr>
        <p:spPr>
          <a:xfrm>
            <a:off x="0" y="5935702"/>
            <a:ext cx="9290044" cy="369332"/>
          </a:xfrm>
          <a:prstGeom prst="rect">
            <a:avLst/>
          </a:prstGeom>
          <a:noFill/>
        </p:spPr>
        <p:txBody>
          <a:bodyPr wrap="none" rtlCol="0">
            <a:spAutoFit/>
          </a:bodyPr>
          <a:lstStyle/>
          <a:p>
            <a:r>
              <a:rPr lang="en-US"/>
              <a:t>(The trick has almost always been at least partially completed before the audience sees anything)</a:t>
            </a:r>
          </a:p>
        </p:txBody>
      </p:sp>
    </p:spTree>
    <p:extLst>
      <p:ext uri="{BB962C8B-B14F-4D97-AF65-F5344CB8AC3E}">
        <p14:creationId xmlns:p14="http://schemas.microsoft.com/office/powerpoint/2010/main" val="3705719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685800" y="228600"/>
            <a:ext cx="7772400" cy="1143000"/>
          </a:xfrm>
        </p:spPr>
        <p:txBody>
          <a:bodyPr>
            <a:normAutofit/>
          </a:bodyPr>
          <a:lstStyle/>
          <a:p>
            <a:pPr eaLnBrk="1" hangingPunct="1"/>
            <a:r>
              <a:rPr lang="en-US" sz="3200">
                <a:solidFill>
                  <a:srgbClr val="000090"/>
                </a:solidFill>
                <a:latin typeface="Arial" charset="0"/>
                <a:ea typeface="ＭＳ Ｐゴシック" charset="0"/>
                <a:cs typeface="ＭＳ Ｐゴシック" charset="0"/>
              </a:rPr>
              <a:t>BOLD Imaging: Promise and Challenges</a:t>
            </a:r>
            <a:endParaRPr lang="en-US" sz="3200">
              <a:solidFill>
                <a:srgbClr val="000090"/>
              </a:solidFill>
              <a:latin typeface="Calibri" charset="0"/>
              <a:ea typeface="ＭＳ Ｐゴシック" charset="0"/>
              <a:cs typeface="ＭＳ Ｐゴシック" charset="0"/>
            </a:endParaRPr>
          </a:p>
        </p:txBody>
      </p:sp>
      <p:sp>
        <p:nvSpPr>
          <p:cNvPr id="58371" name="Text Box 3"/>
          <p:cNvSpPr txBox="1">
            <a:spLocks noChangeArrowheads="1"/>
          </p:cNvSpPr>
          <p:nvPr/>
        </p:nvSpPr>
        <p:spPr bwMode="auto">
          <a:xfrm>
            <a:off x="365125" y="2117725"/>
            <a:ext cx="18415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37931725" indent="-37474525">
              <a:defRPr sz="2400" u="sng">
                <a:solidFill>
                  <a:schemeClr val="tx1"/>
                </a:solidFill>
                <a:latin typeface="Times" charset="0"/>
                <a:ea typeface="ＭＳ Ｐゴシック" charset="0"/>
              </a:defRPr>
            </a:lvl2pPr>
            <a:lvl3pPr>
              <a:defRPr sz="2400" u="sng">
                <a:solidFill>
                  <a:schemeClr val="tx1"/>
                </a:solidFill>
                <a:latin typeface="Times" charset="0"/>
                <a:ea typeface="ＭＳ Ｐゴシック" charset="0"/>
              </a:defRPr>
            </a:lvl3pPr>
            <a:lvl4pPr>
              <a:defRPr sz="2400" u="sng">
                <a:solidFill>
                  <a:schemeClr val="tx1"/>
                </a:solidFill>
                <a:latin typeface="Times" charset="0"/>
                <a:ea typeface="ＭＳ Ｐゴシック" charset="0"/>
              </a:defRPr>
            </a:lvl4pPr>
            <a:lvl5pPr>
              <a:defRPr sz="2400" u="sng">
                <a:solidFill>
                  <a:schemeClr val="tx1"/>
                </a:solidFill>
                <a:latin typeface="Times" charset="0"/>
                <a:ea typeface="ＭＳ Ｐゴシック" charset="0"/>
              </a:defRPr>
            </a:lvl5pPr>
            <a:lvl6pPr marL="457200" eaLnBrk="0" fontAlgn="base" hangingPunct="0">
              <a:spcBef>
                <a:spcPct val="0"/>
              </a:spcBef>
              <a:spcAft>
                <a:spcPct val="0"/>
              </a:spcAft>
              <a:defRPr sz="2400" u="sng">
                <a:solidFill>
                  <a:schemeClr val="tx1"/>
                </a:solidFill>
                <a:latin typeface="Times" charset="0"/>
                <a:ea typeface="ＭＳ Ｐゴシック" charset="0"/>
              </a:defRPr>
            </a:lvl6pPr>
            <a:lvl7pPr marL="914400" eaLnBrk="0" fontAlgn="base" hangingPunct="0">
              <a:spcBef>
                <a:spcPct val="0"/>
              </a:spcBef>
              <a:spcAft>
                <a:spcPct val="0"/>
              </a:spcAft>
              <a:defRPr sz="2400" u="sng">
                <a:solidFill>
                  <a:schemeClr val="tx1"/>
                </a:solidFill>
                <a:latin typeface="Times" charset="0"/>
                <a:ea typeface="ＭＳ Ｐゴシック" charset="0"/>
              </a:defRPr>
            </a:lvl7pPr>
            <a:lvl8pPr marL="1371600" eaLnBrk="0" fontAlgn="base" hangingPunct="0">
              <a:spcBef>
                <a:spcPct val="0"/>
              </a:spcBef>
              <a:spcAft>
                <a:spcPct val="0"/>
              </a:spcAft>
              <a:defRPr sz="2400" u="sng">
                <a:solidFill>
                  <a:schemeClr val="tx1"/>
                </a:solidFill>
                <a:latin typeface="Times" charset="0"/>
                <a:ea typeface="ＭＳ Ｐゴシック" charset="0"/>
              </a:defRPr>
            </a:lvl8pPr>
            <a:lvl9pPr marL="1828800" eaLnBrk="0" fontAlgn="base" hangingPunct="0">
              <a:spcBef>
                <a:spcPct val="0"/>
              </a:spcBef>
              <a:spcAft>
                <a:spcPct val="0"/>
              </a:spcAft>
              <a:defRPr sz="2400" u="sng">
                <a:solidFill>
                  <a:schemeClr val="tx1"/>
                </a:solidFill>
                <a:latin typeface="Times" charset="0"/>
                <a:ea typeface="ＭＳ Ｐゴシック" charset="0"/>
              </a:defRPr>
            </a:lvl9pPr>
          </a:lstStyle>
          <a:p>
            <a:endParaRPr lang="en-US" u="none"/>
          </a:p>
        </p:txBody>
      </p:sp>
      <p:sp>
        <p:nvSpPr>
          <p:cNvPr id="58372" name="Rectangle 4"/>
          <p:cNvSpPr>
            <a:spLocks noChangeArrowheads="1"/>
          </p:cNvSpPr>
          <p:nvPr/>
        </p:nvSpPr>
        <p:spPr bwMode="auto">
          <a:xfrm>
            <a:off x="8294688" y="965200"/>
            <a:ext cx="18415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endParaRPr lang="en-US" u="none"/>
          </a:p>
        </p:txBody>
      </p:sp>
      <p:sp>
        <p:nvSpPr>
          <p:cNvPr id="58373" name="Rectangle 5"/>
          <p:cNvSpPr>
            <a:spLocks noChangeArrowheads="1"/>
          </p:cNvSpPr>
          <p:nvPr/>
        </p:nvSpPr>
        <p:spPr bwMode="auto">
          <a:xfrm>
            <a:off x="598488" y="1838325"/>
            <a:ext cx="290512" cy="1187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endParaRPr lang="en-US" u="none">
              <a:latin typeface="Arial" charset="0"/>
            </a:endParaRPr>
          </a:p>
          <a:p>
            <a:endParaRPr lang="en-US" u="none">
              <a:latin typeface="Arial" charset="0"/>
            </a:endParaRPr>
          </a:p>
          <a:p>
            <a:pPr>
              <a:buFontTx/>
              <a:buChar char="•"/>
            </a:pPr>
            <a:endParaRPr lang="en-US" u="none">
              <a:latin typeface="Arial" charset="0"/>
            </a:endParaRPr>
          </a:p>
        </p:txBody>
      </p:sp>
      <p:pic>
        <p:nvPicPr>
          <p:cNvPr id="5837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600200"/>
            <a:ext cx="6362700" cy="4562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58375" name="Rectangle 10"/>
          <p:cNvSpPr>
            <a:spLocks noChangeArrowheads="1"/>
          </p:cNvSpPr>
          <p:nvPr/>
        </p:nvSpPr>
        <p:spPr bwMode="auto">
          <a:xfrm>
            <a:off x="4635500" y="6488113"/>
            <a:ext cx="4465638"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p>
            <a:r>
              <a:rPr lang="en-US" sz="1800" u="none">
                <a:latin typeface="Arial" charset="0"/>
              </a:rPr>
              <a:t>Myers &amp; Blumstein, 2007, </a:t>
            </a:r>
            <a:r>
              <a:rPr lang="en-US" sz="1800" i="1" u="none">
                <a:latin typeface="Arial" charset="0"/>
              </a:rPr>
              <a:t>Cerebral Cortex</a:t>
            </a:r>
          </a:p>
        </p:txBody>
      </p:sp>
      <p:sp>
        <p:nvSpPr>
          <p:cNvPr id="2" name="TextBox 1"/>
          <p:cNvSpPr txBox="1"/>
          <p:nvPr/>
        </p:nvSpPr>
        <p:spPr>
          <a:xfrm>
            <a:off x="190500" y="2210167"/>
            <a:ext cx="2166938" cy="1631216"/>
          </a:xfrm>
          <a:prstGeom prst="rect">
            <a:avLst/>
          </a:prstGeom>
          <a:noFill/>
        </p:spPr>
        <p:txBody>
          <a:bodyPr wrap="square" rtlCol="0">
            <a:spAutoFit/>
          </a:bodyPr>
          <a:lstStyle/>
          <a:p>
            <a:r>
              <a:rPr lang="en-US" sz="2000">
                <a:solidFill>
                  <a:srgbClr val="FF0000"/>
                </a:solidFill>
              </a:rPr>
              <a:t>More activation in STG due to feedback, or to initial bottom-up analysis?</a:t>
            </a:r>
          </a:p>
        </p:txBody>
      </p:sp>
    </p:spTree>
    <p:extLst>
      <p:ext uri="{BB962C8B-B14F-4D97-AF65-F5344CB8AC3E}">
        <p14:creationId xmlns:p14="http://schemas.microsoft.com/office/powerpoint/2010/main" val="72521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600"/>
            <a:ext cx="8229600" cy="1143000"/>
          </a:xfrm>
        </p:spPr>
        <p:txBody>
          <a:bodyPr>
            <a:normAutofit fontScale="90000"/>
          </a:bodyPr>
          <a:lstStyle/>
          <a:p>
            <a:r>
              <a:rPr lang="en-US" dirty="0">
                <a:solidFill>
                  <a:srgbClr val="000090"/>
                </a:solidFill>
              </a:rPr>
              <a:t>Using effective connectivity analyses to discover functional architecture</a:t>
            </a:r>
            <a:br>
              <a:rPr lang="en-US" dirty="0">
                <a:solidFill>
                  <a:srgbClr val="000090"/>
                </a:solidFill>
              </a:rPr>
            </a:br>
            <a:br>
              <a:rPr lang="en-US" dirty="0">
                <a:solidFill>
                  <a:srgbClr val="000090"/>
                </a:solidFill>
              </a:rPr>
            </a:br>
            <a:r>
              <a:rPr lang="en-US" sz="2000" dirty="0">
                <a:solidFill>
                  <a:srgbClr val="000090"/>
                </a:solidFill>
              </a:rPr>
              <a:t>(this is not news to most of you)</a:t>
            </a:r>
            <a:endParaRPr lang="en-US" dirty="0">
              <a:solidFill>
                <a:srgbClr val="000090"/>
              </a:solidFill>
            </a:endParaRPr>
          </a:p>
        </p:txBody>
      </p:sp>
    </p:spTree>
    <p:extLst>
      <p:ext uri="{BB962C8B-B14F-4D97-AF65-F5344CB8AC3E}">
        <p14:creationId xmlns:p14="http://schemas.microsoft.com/office/powerpoint/2010/main" val="1827859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19660</TotalTime>
  <Words>2728</Words>
  <Application>Microsoft Macintosh PowerPoint</Application>
  <PresentationFormat>On-screen Show (4:3)</PresentationFormat>
  <Paragraphs>505</Paragraphs>
  <Slides>45</Slides>
  <Notes>40</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Times</vt:lpstr>
      <vt:lpstr>Wingdings</vt:lpstr>
      <vt:lpstr>Office Theme</vt:lpstr>
      <vt:lpstr>Document</vt:lpstr>
      <vt:lpstr>Large scale high temporal resolution effective connectivity analysis from MEG and the problem of inference</vt:lpstr>
      <vt:lpstr>Outline</vt:lpstr>
      <vt:lpstr>Challenge: When Multiple Factors Influence Judgements</vt:lpstr>
      <vt:lpstr>PowerPoint Presentation</vt:lpstr>
      <vt:lpstr>Two Explanations of the Same Results</vt:lpstr>
      <vt:lpstr>Task effects, decision mechanisms, response biases…</vt:lpstr>
      <vt:lpstr>…and the problem of making observations after the interactions have been completed</vt:lpstr>
      <vt:lpstr>BOLD Imaging: Promise and Challenges</vt:lpstr>
      <vt:lpstr>Using effective connectivity analyses to discover functional architecture  (this is not news to most of you)</vt:lpstr>
      <vt:lpstr>Identify key components of processing models</vt:lpstr>
      <vt:lpstr>PowerPoint Presentation</vt:lpstr>
      <vt:lpstr>PowerPoint Presentation</vt:lpstr>
      <vt:lpstr>PowerPoint Presentation</vt:lpstr>
      <vt:lpstr>Determine Pattern of Effective Connectivity</vt:lpstr>
      <vt:lpstr>Granger Causation:  How to determine which way those arrows point (effective connectivity)</vt:lpstr>
      <vt:lpstr>Two intuitions about cause and effect</vt:lpstr>
      <vt:lpstr>Precedence (post hoc ergo propter hoc)</vt:lpstr>
      <vt:lpstr>Not necessarily! </vt:lpstr>
      <vt:lpstr>Two intuitions about cause and effect</vt:lpstr>
      <vt:lpstr>Unique prediction</vt:lpstr>
      <vt:lpstr>Significant  loss of  predictability</vt:lpstr>
      <vt:lpstr>Granger Causation: Implementing Wiener’s definition of causality</vt:lpstr>
      <vt:lpstr>Implementation: Prediction by lagged vector autoregression model (VAR)</vt:lpstr>
      <vt:lpstr>Critical assumptions/requirements of classical Granger causation</vt:lpstr>
      <vt:lpstr>GPS: Implementing Granger’s Assumptions with Integrity</vt:lpstr>
      <vt:lpstr>Imaging Considerations</vt:lpstr>
      <vt:lpstr>MR-constrained MEG/EEG (MNE)</vt:lpstr>
      <vt:lpstr>Identifying ROIs: 1. Average activation</vt:lpstr>
      <vt:lpstr>Identifying ROIs: 1. Identify centroids over all cortical surfaces</vt:lpstr>
      <vt:lpstr>Identifying ROIs: 3. Eliminate redundant ROIs based on timeseries comparison</vt:lpstr>
      <vt:lpstr>Identifying ROIs: 3. Define ROI around centroid based on timeseries comparison</vt:lpstr>
      <vt:lpstr>Prediction and the Stationarity Problem </vt:lpstr>
      <vt:lpstr>Kalman Filter: Model, Predict, Evaluate, Update</vt:lpstr>
      <vt:lpstr>Kalman Filter: Model, Predict, Evaluate, Update</vt:lpstr>
      <vt:lpstr>Measuring Granger Causation</vt:lpstr>
      <vt:lpstr>Its Complicated!</vt:lpstr>
      <vt:lpstr>Data Reduction Through Graph Theory</vt:lpstr>
      <vt:lpstr>Afferent/Efferent Relationship between two ROIs</vt:lpstr>
      <vt:lpstr>Comparison between experimental conditions</vt:lpstr>
      <vt:lpstr>GPS: Our processing stream to automate the Granger Analysis of MR-constrained MEG/EEG data</vt:lpstr>
      <vt:lpstr>Neural Decoding: Using the same data to probe representation</vt:lpstr>
      <vt:lpstr>Challenges and Opportunities</vt:lpstr>
      <vt:lpstr>GPS</vt:lpstr>
      <vt:lpstr>Thanks!</vt:lpstr>
      <vt:lpstr>Granger Causality Analysis of the BOLD Signal (a bad idea)</vt:lpstr>
    </vt:vector>
  </TitlesOfParts>
  <Company>MGH Neuropsychology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tool for the job: Exploring functional architecture with Granger Analysis</dc:title>
  <dc:creator>David Gow</dc:creator>
  <cp:lastModifiedBy>Gow, David,Ph.D.</cp:lastModifiedBy>
  <cp:revision>145</cp:revision>
  <cp:lastPrinted>2019-05-02T17:55:57Z</cp:lastPrinted>
  <dcterms:created xsi:type="dcterms:W3CDTF">2016-03-22T00:10:38Z</dcterms:created>
  <dcterms:modified xsi:type="dcterms:W3CDTF">2019-05-08T21:50:49Z</dcterms:modified>
</cp:coreProperties>
</file>