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1" r:id="rId2"/>
    <p:sldId id="275" r:id="rId3"/>
    <p:sldId id="296" r:id="rId4"/>
    <p:sldId id="270" r:id="rId5"/>
    <p:sldId id="268" r:id="rId6"/>
    <p:sldId id="271" r:id="rId7"/>
    <p:sldId id="303" r:id="rId8"/>
    <p:sldId id="301" r:id="rId9"/>
    <p:sldId id="297" r:id="rId10"/>
    <p:sldId id="305" r:id="rId11"/>
    <p:sldId id="290" r:id="rId12"/>
    <p:sldId id="291" r:id="rId13"/>
    <p:sldId id="298" r:id="rId14"/>
    <p:sldId id="267" r:id="rId15"/>
    <p:sldId id="264" r:id="rId16"/>
    <p:sldId id="265" r:id="rId17"/>
    <p:sldId id="284" r:id="rId18"/>
    <p:sldId id="289" r:id="rId19"/>
    <p:sldId id="280" r:id="rId20"/>
    <p:sldId id="294" r:id="rId21"/>
    <p:sldId id="274" r:id="rId22"/>
    <p:sldId id="262" r:id="rId23"/>
    <p:sldId id="261" r:id="rId24"/>
    <p:sldId id="306" r:id="rId25"/>
    <p:sldId id="307" r:id="rId26"/>
    <p:sldId id="299"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EB6"/>
    <a:srgbClr val="00AC8C"/>
    <a:srgbClr val="009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1" autoAdjust="0"/>
    <p:restoredTop sz="42690" autoAdjust="0"/>
  </p:normalViewPr>
  <p:slideViewPr>
    <p:cSldViewPr snapToGrid="0">
      <p:cViewPr varScale="1">
        <p:scale>
          <a:sx n="39" d="100"/>
          <a:sy n="39" d="100"/>
        </p:scale>
        <p:origin x="2133" y="45"/>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AABBD7-45EB-4390-8C74-B94C0DFE595C}" type="datetimeFigureOut">
              <a:rPr lang="en-US" smtClean="0"/>
              <a:t>11-Aug-18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9399D1-37BB-44AF-805F-34D8AB1836EB}" type="slidenum">
              <a:rPr lang="en-US" smtClean="0"/>
              <a:t>‹#›</a:t>
            </a:fld>
            <a:endParaRPr lang="en-US"/>
          </a:p>
        </p:txBody>
      </p:sp>
    </p:spTree>
    <p:extLst>
      <p:ext uri="{BB962C8B-B14F-4D97-AF65-F5344CB8AC3E}">
        <p14:creationId xmlns:p14="http://schemas.microsoft.com/office/powerpoint/2010/main" val="315211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Hi.</a:t>
            </a:r>
            <a:r>
              <a:rPr lang="en-US" baseline="0" dirty="0" smtClean="0"/>
              <a:t> </a:t>
            </a:r>
            <a:r>
              <a:rPr lang="en-US" dirty="0" smtClean="0"/>
              <a:t>My name is Frederico Azevedo</a:t>
            </a:r>
            <a:r>
              <a:rPr lang="en-US" baseline="0" dirty="0" smtClean="0"/>
              <a:t> and </a:t>
            </a:r>
            <a:r>
              <a:rPr lang="en-US" dirty="0" smtClean="0"/>
              <a:t>I am a postdoc</a:t>
            </a:r>
            <a:r>
              <a:rPr lang="en-US" baseline="0" dirty="0" smtClean="0"/>
              <a:t> at the Center of Brains, Minds and Machines. I will continue the tutorial of basic neuroscience by giving you a glimpse of what the field of cognitive neuroscience is about.</a:t>
            </a:r>
          </a:p>
          <a:p>
            <a:endParaRPr lang="en-US" baseline="0" dirty="0" smtClean="0"/>
          </a:p>
          <a:p>
            <a:r>
              <a:rPr lang="en-US" baseline="0" dirty="0" smtClean="0"/>
              <a:t>Of course in 40 min I can’t even scratch the surface of the enormous field of cognitive neuroscience so I will have to be fast and very general.</a:t>
            </a:r>
          </a:p>
          <a:p>
            <a:endParaRPr lang="en-US" baseline="0" dirty="0" smtClean="0"/>
          </a:p>
          <a:p>
            <a:r>
              <a:rPr lang="en-US" baseline="0" dirty="0" smtClean="0"/>
              <a:t>Please feel free to contact me anytime during the course or at this email.</a:t>
            </a:r>
            <a:endParaRPr lang="en-US" dirty="0" smtClean="0"/>
          </a:p>
          <a:p>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a:t>
            </a:fld>
            <a:endParaRPr lang="en-US"/>
          </a:p>
        </p:txBody>
      </p:sp>
    </p:spTree>
    <p:extLst>
      <p:ext uri="{BB962C8B-B14F-4D97-AF65-F5344CB8AC3E}">
        <p14:creationId xmlns:p14="http://schemas.microsoft.com/office/powerpoint/2010/main" val="2700077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xfrm>
            <a:off x="685800" y="1143000"/>
            <a:ext cx="5486400" cy="3086100"/>
          </a:xfrm>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The</a:t>
            </a:r>
            <a:r>
              <a:rPr lang="en-US" altLang="en-US" baseline="0" dirty="0" smtClean="0">
                <a:latin typeface="Arial" panose="020B0604020202020204" pitchFamily="34" charset="0"/>
              </a:rPr>
              <a:t> last thing that I would like to point out about visual perception is that context matters.</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Our brains are always trying to process visual input according to the context. For instance, in a our brain interprets this image as 3 black circles and 2 triangles, while in fact there are only 3 angles and 3 </a:t>
            </a:r>
            <a:r>
              <a:rPr lang="en-US" altLang="en-US" baseline="0" dirty="0" err="1" smtClean="0">
                <a:latin typeface="Arial" panose="020B0604020202020204" pitchFamily="34" charset="0"/>
              </a:rPr>
              <a:t>pac</a:t>
            </a:r>
            <a:r>
              <a:rPr lang="en-US" altLang="en-US" baseline="0" dirty="0" smtClean="0">
                <a:latin typeface="Arial" panose="020B0604020202020204" pitchFamily="34" charset="0"/>
              </a:rPr>
              <a:t>-mans. Again, why do we see a continuous line in B but not in C? Is there really a tortuous line in D?</a:t>
            </a:r>
          </a:p>
          <a:p>
            <a:endParaRPr lang="en-US" altLang="en-US" baseline="0" dirty="0" smtClean="0">
              <a:latin typeface="Arial" panose="020B0604020202020204" pitchFamily="34" charset="0"/>
            </a:endParaRPr>
          </a:p>
          <a:p>
            <a:r>
              <a:rPr lang="en-US" altLang="en-US" dirty="0" smtClean="0">
                <a:latin typeface="Arial" panose="020B0604020202020204" pitchFamily="34" charset="0"/>
              </a:rPr>
              <a:t>The</a:t>
            </a:r>
            <a:r>
              <a:rPr lang="en-US" altLang="en-US" baseline="0" dirty="0" smtClean="0">
                <a:latin typeface="Arial" panose="020B0604020202020204" pitchFamily="34" charset="0"/>
              </a:rPr>
              <a:t> effect of context can be seen even in neural recordings. For instance, in this figure, the authors recorded from a neuron in V2. This neuron was responsive for the transition of the border of this rectangle of light, which moved in one direction. In other words, every time the border would cross the receptive field of this neuron, it would fire. The interesting part was that the same neuron would fire more even if there was an illusion of a border. In this case, the authors covered the whole receptive field and moved the same rectangle of light over it. Note that in this case, there isn’t any transition in the receptive field. However, if the same experiment was done with only one half of the rectangle of light, the neuron wouldn’t respond.</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Other examples that I like have to do with colors. For instance, I can show to you that this blue and yellow patches are actually gray!</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And that A and B in this picture have the same gray level!</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Unbelievable, right?</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5200">
              <a:defRPr sz="2400">
                <a:solidFill>
                  <a:schemeClr val="tx1"/>
                </a:solidFill>
                <a:latin typeface="Arial" panose="020B0604020202020204" pitchFamily="34" charset="0"/>
                <a:ea typeface="MS PGothic" panose="020B0600070205080204" pitchFamily="34" charset="-128"/>
              </a:defRPr>
            </a:lvl1pPr>
            <a:lvl2pPr marL="742950" indent="-285750" defTabSz="965200">
              <a:defRPr sz="2400">
                <a:solidFill>
                  <a:schemeClr val="tx1"/>
                </a:solidFill>
                <a:latin typeface="Arial" panose="020B0604020202020204" pitchFamily="34" charset="0"/>
                <a:ea typeface="MS PGothic" panose="020B0600070205080204" pitchFamily="34" charset="-128"/>
              </a:defRPr>
            </a:lvl2pPr>
            <a:lvl3pPr marL="1143000" indent="-228600" defTabSz="965200">
              <a:defRPr sz="2400">
                <a:solidFill>
                  <a:schemeClr val="tx1"/>
                </a:solidFill>
                <a:latin typeface="Arial" panose="020B0604020202020204" pitchFamily="34" charset="0"/>
                <a:ea typeface="MS PGothic" panose="020B0600070205080204" pitchFamily="34" charset="-128"/>
              </a:defRPr>
            </a:lvl3pPr>
            <a:lvl4pPr marL="1600200" indent="-228600" defTabSz="965200">
              <a:defRPr sz="2400">
                <a:solidFill>
                  <a:schemeClr val="tx1"/>
                </a:solidFill>
                <a:latin typeface="Arial" panose="020B0604020202020204" pitchFamily="34" charset="0"/>
                <a:ea typeface="MS PGothic" panose="020B0600070205080204" pitchFamily="34" charset="-128"/>
              </a:defRPr>
            </a:lvl4pPr>
            <a:lvl5pPr marL="2057400" indent="-228600" defTabSz="965200">
              <a:defRPr sz="2400">
                <a:solidFill>
                  <a:schemeClr val="tx1"/>
                </a:solidFill>
                <a:latin typeface="Arial" panose="020B0604020202020204" pitchFamily="34" charset="0"/>
                <a:ea typeface="MS PGothic" panose="020B0600070205080204" pitchFamily="34" charset="-128"/>
              </a:defRPr>
            </a:lvl5pPr>
            <a:lvl6pPr marL="2514600" indent="-228600" defTabSz="965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defTabSz="965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defTabSz="965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defTabSz="9652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2A5D3DD-9D2F-4AAF-B762-2C73B872992D}" type="slidenum">
              <a:rPr lang="en-US" altLang="en-US" sz="1300" smtClean="0"/>
              <a:pPr/>
              <a:t>10</a:t>
            </a:fld>
            <a:endParaRPr lang="en-US" altLang="en-US" sz="1300"/>
          </a:p>
        </p:txBody>
      </p:sp>
    </p:spTree>
    <p:extLst>
      <p:ext uri="{BB962C8B-B14F-4D97-AF65-F5344CB8AC3E}">
        <p14:creationId xmlns:p14="http://schemas.microsoft.com/office/powerpoint/2010/main" val="41939832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Anyway, let’s move on to action now.</a:t>
            </a:r>
          </a:p>
          <a:p>
            <a:endParaRPr lang="en-US" sz="1200" b="1"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 motor system is also organized in an hierarchical fashion. Motor signals come from premotor and supplementary motor cortex regions. Those regions are responsible for planning the action based on the </a:t>
            </a:r>
            <a:r>
              <a:rPr lang="en-US" sz="1200" b="1" i="0" u="none" strike="noStrike" kern="1200" baseline="0" dirty="0" smtClean="0">
                <a:solidFill>
                  <a:schemeClr val="tx1"/>
                </a:solidFill>
                <a:latin typeface="+mn-lt"/>
                <a:ea typeface="+mn-ea"/>
                <a:cs typeface="+mn-cs"/>
              </a:rPr>
              <a:t>current goal, perceptual input and past experience</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Then the plan of the action is transformed into an </a:t>
            </a:r>
            <a:r>
              <a:rPr lang="en-US" sz="1200" b="1" i="0" u="none" strike="noStrike" kern="1200" baseline="0" dirty="0" smtClean="0">
                <a:solidFill>
                  <a:schemeClr val="tx1"/>
                </a:solidFill>
                <a:latin typeface="+mn-lt"/>
                <a:ea typeface="+mn-ea"/>
                <a:cs typeface="+mn-cs"/>
              </a:rPr>
              <a:t>execution command </a:t>
            </a:r>
            <a:r>
              <a:rPr lang="en-US" sz="1200" b="0" i="0" u="none" strike="noStrike" kern="1200" baseline="0" dirty="0" smtClean="0">
                <a:solidFill>
                  <a:schemeClr val="tx1"/>
                </a:solidFill>
                <a:latin typeface="+mn-lt"/>
                <a:ea typeface="+mn-ea"/>
                <a:cs typeface="+mn-cs"/>
              </a:rPr>
              <a:t>after being processed in the </a:t>
            </a:r>
            <a:r>
              <a:rPr lang="en-US" sz="1200" b="1" i="0" u="none" strike="noStrike" kern="1200" baseline="0" dirty="0" smtClean="0">
                <a:solidFill>
                  <a:schemeClr val="tx1"/>
                </a:solidFill>
                <a:latin typeface="+mn-lt"/>
                <a:ea typeface="+mn-ea"/>
                <a:cs typeface="+mn-cs"/>
              </a:rPr>
              <a:t>motor cortex, basal ganglia and cerebellum</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After that the commands are passed to the brain stem and spinal cord to reach the limbs creating movement.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It’s important to note that there is a constant interplay of action and sensory feedback to fine tune further actions. This is called </a:t>
            </a:r>
            <a:r>
              <a:rPr lang="en-US" sz="1200" b="1" i="0" u="none" strike="noStrike" kern="1200" baseline="0" dirty="0" smtClean="0">
                <a:solidFill>
                  <a:schemeClr val="tx1"/>
                </a:solidFill>
                <a:latin typeface="+mn-lt"/>
                <a:ea typeface="+mn-ea"/>
                <a:cs typeface="+mn-cs"/>
              </a:rPr>
              <a:t>sensorimotor integration</a:t>
            </a:r>
            <a:r>
              <a:rPr lang="en-US" sz="1200" b="0" i="0" u="none" strike="noStrike" kern="1200" baseline="0" dirty="0" smtClean="0">
                <a:solidFill>
                  <a:schemeClr val="tx1"/>
                </a:solidFill>
                <a:latin typeface="+mn-lt"/>
                <a:ea typeface="+mn-ea"/>
                <a:cs typeface="+mn-cs"/>
              </a:rPr>
              <a:t>.</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11</a:t>
            </a:fld>
            <a:endParaRPr lang="en-US"/>
          </a:p>
        </p:txBody>
      </p:sp>
    </p:spTree>
    <p:extLst>
      <p:ext uri="{BB962C8B-B14F-4D97-AF65-F5344CB8AC3E}">
        <p14:creationId xmlns:p14="http://schemas.microsoft.com/office/powerpoint/2010/main" val="6906347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It’s possible to decode the intention of movement before it has been sent to the limbs. For instance, if you train a monkey to move a lever in all directions, you can decode the direction of movement directly from electrophysiological signals in the motor cortex. </a:t>
            </a:r>
          </a:p>
          <a:p>
            <a:r>
              <a:rPr lang="en-US" sz="1200" b="0" i="0" u="none" strike="noStrike" kern="1200" baseline="0" dirty="0" smtClean="0">
                <a:solidFill>
                  <a:schemeClr val="tx1"/>
                </a:solidFill>
                <a:latin typeface="+mn-lt"/>
                <a:ea typeface="+mn-ea"/>
                <a:cs typeface="+mn-cs"/>
              </a:rPr>
              <a:t>---</a:t>
            </a:r>
            <a:endParaRPr lang="en-US" dirty="0" smtClean="0"/>
          </a:p>
          <a:p>
            <a:endParaRPr lang="en-US" dirty="0" smtClean="0"/>
          </a:p>
          <a:p>
            <a:r>
              <a:rPr lang="en-US" dirty="0" err="1" smtClean="0"/>
              <a:t>Gazzaniga</a:t>
            </a:r>
            <a:r>
              <a:rPr lang="en-US" dirty="0" smtClean="0"/>
              <a:t> 343</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12</a:t>
            </a:fld>
            <a:endParaRPr lang="en-US"/>
          </a:p>
        </p:txBody>
      </p:sp>
    </p:spTree>
    <p:extLst>
      <p:ext uri="{BB962C8B-B14F-4D97-AF65-F5344CB8AC3E}">
        <p14:creationId xmlns:p14="http://schemas.microsoft.com/office/powerpoint/2010/main" val="3812767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One application</a:t>
            </a:r>
            <a:r>
              <a:rPr lang="en-US" baseline="0" dirty="0" smtClean="0"/>
              <a:t> of that is to move robotic limbs using brain machine interfaces. </a:t>
            </a:r>
          </a:p>
          <a:p>
            <a:endParaRPr lang="en-US" baseline="0" dirty="0" smtClean="0"/>
          </a:p>
          <a:p>
            <a:r>
              <a:rPr lang="en-US" baseline="0" dirty="0" smtClean="0"/>
              <a:t>In this case here, the group of Andrew </a:t>
            </a:r>
            <a:r>
              <a:rPr lang="en-US" baseline="0" dirty="0" err="1" smtClean="0"/>
              <a:t>Schwatz</a:t>
            </a:r>
            <a:r>
              <a:rPr lang="en-US" baseline="0" dirty="0" smtClean="0"/>
              <a:t> implanted Utah arrays, which are a matrix of arrays as displayed here, in the motor cortex of monkeys. After some training, the monkeys were able to move a robotic arm in order to take a marshmallow and to bring it to their mouths. </a:t>
            </a:r>
          </a:p>
          <a:p>
            <a:endParaRPr lang="en-US" baseline="0" dirty="0" smtClean="0"/>
          </a:p>
          <a:p>
            <a:r>
              <a:rPr lang="en-US" baseline="0" dirty="0" smtClean="0"/>
              <a:t>Nowadays this technology has been translated to humans and many patients are able to move prosthesis with their thoughts.</a:t>
            </a:r>
          </a:p>
          <a:p>
            <a:endParaRPr lang="en-US" baseline="0" dirty="0" smtClean="0"/>
          </a:p>
          <a:p>
            <a:r>
              <a:rPr lang="en-US" baseline="0" dirty="0" smtClean="0"/>
              <a:t>----</a:t>
            </a:r>
            <a:endParaRPr lang="en-US" dirty="0" smtClean="0"/>
          </a:p>
          <a:p>
            <a:r>
              <a:rPr lang="en-US" dirty="0" smtClean="0"/>
              <a:t>https://www.youtube.com/watch?v=wxIgdOlT2cY</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13</a:t>
            </a:fld>
            <a:endParaRPr lang="en-US"/>
          </a:p>
        </p:txBody>
      </p:sp>
    </p:spTree>
    <p:extLst>
      <p:ext uri="{BB962C8B-B14F-4D97-AF65-F5344CB8AC3E}">
        <p14:creationId xmlns:p14="http://schemas.microsoft.com/office/powerpoint/2010/main" val="3059614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Moving</a:t>
            </a:r>
            <a:r>
              <a:rPr lang="en-US" baseline="0" dirty="0" smtClean="0"/>
              <a:t> on, let’s talk a bit about attention now.</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By</a:t>
            </a:r>
            <a:r>
              <a:rPr lang="en-US" baseline="0" dirty="0" smtClean="0"/>
              <a:t> definition, attention is “</a:t>
            </a:r>
            <a:r>
              <a:rPr lang="en-US" dirty="0" smtClean="0"/>
              <a:t>the process by which organisms </a:t>
            </a:r>
            <a:r>
              <a:rPr lang="en-US" b="1" dirty="0" smtClean="0"/>
              <a:t>select</a:t>
            </a:r>
            <a:r>
              <a:rPr lang="en-US" dirty="0" smtClean="0"/>
              <a:t> a subset of available information upon which to focus for </a:t>
            </a:r>
            <a:r>
              <a:rPr lang="en-US" b="1" dirty="0" smtClean="0"/>
              <a:t>enhanced processing</a:t>
            </a:r>
            <a:r>
              <a:rPr lang="en-US" dirty="0" smtClean="0"/>
              <a:t> (often in a signal-to-noise-ratio sense) and integration”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other words,</a:t>
            </a:r>
            <a:r>
              <a:rPr lang="en-US" baseline="0" dirty="0" smtClean="0"/>
              <a:t> attention </a:t>
            </a:r>
            <a:r>
              <a:rPr lang="en-US" dirty="0" smtClean="0"/>
              <a:t>boosts the of signal-to-noise ratio by inhibiting processing of unattended stimuli and enhancing processing of attended stimuli.</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different kinds of</a:t>
            </a:r>
            <a:r>
              <a:rPr lang="en-US" baseline="0" dirty="0" smtClean="0"/>
              <a:t> attention and they span different sensory modalities. Again, I will focus on two types of visual attention.</a:t>
            </a:r>
            <a:endParaRPr lang="en-US" dirty="0" smtClean="0"/>
          </a:p>
          <a:p>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14</a:t>
            </a:fld>
            <a:endParaRPr lang="en-US"/>
          </a:p>
        </p:txBody>
      </p:sp>
    </p:spTree>
    <p:extLst>
      <p:ext uri="{BB962C8B-B14F-4D97-AF65-F5344CB8AC3E}">
        <p14:creationId xmlns:p14="http://schemas.microsoft.com/office/powerpoint/2010/main" val="282416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a visual scene, attention can be directed to a specific place such as the dashed circled presented here or to a different feature, such as the yellow color. Note that you don’t need to be gazing straight to the center of attention. Attention can be covertly deployed in the periphery.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r>
              <a:rPr lang="en-US" baseline="0" dirty="0" smtClean="0"/>
              <a:t>The general result of attention is an increase in firing rate for either the place or the visual feature being focused. </a:t>
            </a:r>
          </a:p>
          <a:p>
            <a:endParaRPr lang="en-US" baseline="0" dirty="0" smtClean="0"/>
          </a:p>
          <a:p>
            <a:r>
              <a:rPr lang="en-US" baseline="0" dirty="0" smtClean="0"/>
              <a:t>Well, in fact, …</a:t>
            </a:r>
          </a:p>
        </p:txBody>
      </p:sp>
      <p:sp>
        <p:nvSpPr>
          <p:cNvPr id="4" name="Slide Number Placeholder 3"/>
          <p:cNvSpPr>
            <a:spLocks noGrp="1"/>
          </p:cNvSpPr>
          <p:nvPr>
            <p:ph type="sldNum" sz="quarter" idx="10"/>
          </p:nvPr>
        </p:nvSpPr>
        <p:spPr/>
        <p:txBody>
          <a:bodyPr/>
          <a:lstStyle/>
          <a:p>
            <a:fld id="{42D61554-D4BB-4452-81C0-CF7CEB36CF42}" type="slidenum">
              <a:rPr lang="en-US" smtClean="0"/>
              <a:t>15</a:t>
            </a:fld>
            <a:endParaRPr lang="en-US"/>
          </a:p>
        </p:txBody>
      </p:sp>
    </p:spTree>
    <p:extLst>
      <p:ext uri="{BB962C8B-B14F-4D97-AF65-F5344CB8AC3E}">
        <p14:creationId xmlns:p14="http://schemas.microsoft.com/office/powerpoint/2010/main" val="624876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Well,</a:t>
            </a:r>
            <a:r>
              <a:rPr lang="en-US" sz="1200" b="0" i="0" kern="1200" baseline="0" dirty="0" smtClean="0">
                <a:solidFill>
                  <a:schemeClr val="tx1"/>
                </a:solidFill>
                <a:effectLst/>
                <a:latin typeface="+mn-lt"/>
                <a:ea typeface="+mn-ea"/>
                <a:cs typeface="+mn-cs"/>
              </a:rPr>
              <a:t> in fact, attention acts in different ways. While the general effect of spatial attention is an increase in firing rate, for feature-based attention, besides an increase in firing rate, you can have a sharpening of the neuronal response curve. The sharpening of the tuning curve works as if the noise of the stimulus would be reduced.</a:t>
            </a:r>
            <a:endParaRPr lang="en-US" sz="1200" b="0" i="0" kern="1200" dirty="0" smtClean="0">
              <a:solidFill>
                <a:schemeClr val="tx1"/>
              </a:solidFill>
              <a:effectLst/>
              <a:latin typeface="+mn-lt"/>
              <a:ea typeface="+mn-ea"/>
              <a:cs typeface="+mn-cs"/>
            </a:endParaRPr>
          </a:p>
          <a:p>
            <a:endParaRPr lang="en-US" sz="1200" b="1" i="0" kern="1200" dirty="0" smtClean="0">
              <a:solidFill>
                <a:schemeClr val="tx1"/>
              </a:solidFill>
              <a:effectLst/>
              <a:latin typeface="+mn-lt"/>
              <a:ea typeface="+mn-ea"/>
              <a:cs typeface="+mn-cs"/>
            </a:endParaRPr>
          </a:p>
          <a:p>
            <a:r>
              <a:rPr lang="en-US" sz="1200" b="1" i="0" kern="1200" dirty="0" smtClean="0">
                <a:solidFill>
                  <a:schemeClr val="tx1"/>
                </a:solidFill>
                <a:effectLst/>
                <a:latin typeface="+mn-lt"/>
                <a:ea typeface="+mn-ea"/>
                <a:cs typeface="+mn-cs"/>
              </a:rPr>
              <a:t>------</a:t>
            </a:r>
          </a:p>
          <a:p>
            <a:r>
              <a:rPr lang="en-US" sz="1200" b="1" i="0" kern="1200" dirty="0" smtClean="0">
                <a:solidFill>
                  <a:schemeClr val="tx1"/>
                </a:solidFill>
                <a:effectLst/>
                <a:latin typeface="+mn-lt"/>
                <a:ea typeface="+mn-ea"/>
                <a:cs typeface="+mn-cs"/>
              </a:rPr>
              <a:t>https://www.semanticscholar.org/paper/How-spatial-and-feature-based-attention-affect-the-Ling-Liu/b4514b0fe92fdbb857df774a4185f1632cb2e3a8</a:t>
            </a:r>
            <a:endParaRPr lang="en-US" dirty="0"/>
          </a:p>
        </p:txBody>
      </p:sp>
      <p:sp>
        <p:nvSpPr>
          <p:cNvPr id="4" name="Slide Number Placeholder 3"/>
          <p:cNvSpPr>
            <a:spLocks noGrp="1"/>
          </p:cNvSpPr>
          <p:nvPr>
            <p:ph type="sldNum" sz="quarter" idx="10"/>
          </p:nvPr>
        </p:nvSpPr>
        <p:spPr/>
        <p:txBody>
          <a:bodyPr/>
          <a:lstStyle/>
          <a:p>
            <a:fld id="{42D61554-D4BB-4452-81C0-CF7CEB36CF42}" type="slidenum">
              <a:rPr lang="en-US" smtClean="0"/>
              <a:t>16</a:t>
            </a:fld>
            <a:endParaRPr lang="en-US"/>
          </a:p>
        </p:txBody>
      </p:sp>
    </p:spTree>
    <p:extLst>
      <p:ext uri="{BB962C8B-B14F-4D97-AF65-F5344CB8AC3E}">
        <p14:creationId xmlns:p14="http://schemas.microsoft.com/office/powerpoint/2010/main" val="12107181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The</a:t>
            </a:r>
            <a:r>
              <a:rPr lang="en-US" baseline="0" dirty="0" smtClean="0"/>
              <a:t> neural correlates of spatial visual attention can be detected in an experiment such as this one. You train a monkey to keep fixation centrally and to respond to a classic </a:t>
            </a:r>
            <a:r>
              <a:rPr lang="en-US" baseline="0" dirty="0" err="1" smtClean="0"/>
              <a:t>posner</a:t>
            </a:r>
            <a:r>
              <a:rPr lang="en-US" baseline="0" dirty="0" smtClean="0"/>
              <a:t> covert attention stimulus. In this paradigm, the monkey has to …</a:t>
            </a:r>
          </a:p>
          <a:p>
            <a:endParaRPr lang="en-US" baseline="0" dirty="0" smtClean="0"/>
          </a:p>
          <a:p>
            <a:r>
              <a:rPr lang="en-US" baseline="0" dirty="0" smtClean="0"/>
              <a:t>You train it until you see that there’s an statistically significant increase in detection sensitivity by the monkey. After that, if you record from a V4 neuron selective for orientation, you can see that this neuron will fire more if he is attending to the side of the orientation change. </a:t>
            </a:r>
            <a:endParaRPr lang="en-US" dirty="0" smtClean="0"/>
          </a:p>
          <a:p>
            <a:endParaRPr lang="en-US" dirty="0" smtClean="0"/>
          </a:p>
          <a:p>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771D9275-AA02-4AC1-B9AB-867EA0FEEA12}" type="slidenum">
              <a:rPr lang="en-US" smtClean="0"/>
              <a:t>17</a:t>
            </a:fld>
            <a:endParaRPr lang="en-US"/>
          </a:p>
        </p:txBody>
      </p:sp>
    </p:spTree>
    <p:extLst>
      <p:ext uri="{BB962C8B-B14F-4D97-AF65-F5344CB8AC3E}">
        <p14:creationId xmlns:p14="http://schemas.microsoft.com/office/powerpoint/2010/main" val="24334444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Teh</a:t>
            </a:r>
            <a:endParaRPr lang="en-US" dirty="0" smtClean="0"/>
          </a:p>
          <a:p>
            <a:r>
              <a:rPr lang="en-US" dirty="0" smtClean="0"/>
              <a:t>Well, let’s start by considering</a:t>
            </a:r>
            <a:r>
              <a:rPr lang="en-US" baseline="0" dirty="0" smtClean="0"/>
              <a:t> only one neuron, in this case a direction selective cell. Every time we present the same stimulus to which the neuron is responsive, on average we will get an increase in spiking rate. </a:t>
            </a:r>
            <a:r>
              <a:rPr lang="en-US" dirty="0" smtClean="0"/>
              <a:t>However</a:t>
            </a:r>
            <a:r>
              <a:rPr lang="en-US" dirty="0"/>
              <a:t>, the total number of spikes won’t be the </a:t>
            </a:r>
            <a:r>
              <a:rPr lang="en-US" dirty="0" smtClean="0"/>
              <a:t>same. </a:t>
            </a:r>
            <a:r>
              <a:rPr lang="en-US" baseline="0" dirty="0" smtClean="0"/>
              <a:t>There will be a variance in the response. In this figure, the black dots represent the response of the cell to individual trials and the white circles, the average spike count.</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Now</a:t>
            </a:r>
            <a:r>
              <a:rPr lang="en-US" dirty="0"/>
              <a:t>, if you record from 2 </a:t>
            </a:r>
            <a:r>
              <a:rPr lang="en-US" dirty="0" smtClean="0"/>
              <a:t>direction</a:t>
            </a:r>
            <a:r>
              <a:rPr lang="en-US" baseline="0" dirty="0" smtClean="0"/>
              <a:t> selective neurons at the same time, we will see such a variability in responses on both neurons.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Interestingly, if you plot the responses of both neurons for repeated presentations of the same stimulus for each </a:t>
            </a:r>
            <a:r>
              <a:rPr lang="en-US" dirty="0" smtClean="0"/>
              <a:t>trial, </a:t>
            </a:r>
            <a:r>
              <a:rPr lang="en-US" dirty="0"/>
              <a:t>the responses of both neurons will be typically correlated. </a:t>
            </a:r>
            <a:r>
              <a:rPr lang="en-US" dirty="0" smtClean="0"/>
              <a:t>For instance, it can be that every</a:t>
            </a:r>
            <a:r>
              <a:rPr lang="en-US" baseline="0" dirty="0" smtClean="0"/>
              <a:t> time one neuron shows a big spike count, the other shows also a big spike count… and when the neuron 1 shows small spike count, neuron 2 shows also a small spike count. </a:t>
            </a:r>
            <a:r>
              <a:rPr lang="en-US" dirty="0" smtClean="0"/>
              <a:t>This correlation in the variability of responses</a:t>
            </a:r>
            <a:r>
              <a:rPr lang="en-US" baseline="0" dirty="0" smtClean="0"/>
              <a:t> in pairs of neurons is called correlated variability (or noise correlations or spike count correlations or </a:t>
            </a:r>
            <a:r>
              <a:rPr lang="en-US" baseline="0" dirty="0" err="1" smtClean="0"/>
              <a:t>rsc</a:t>
            </a:r>
            <a:r>
              <a:rPr lang="en-US" baseline="0" dirty="0" smtClean="0"/>
              <a:t>).</a:t>
            </a:r>
          </a:p>
          <a:p>
            <a:endParaRPr lang="en-US" baseline="0" dirty="0" smtClean="0"/>
          </a:p>
          <a:p>
            <a:r>
              <a:rPr lang="en-US" baseline="0" dirty="0" smtClean="0"/>
              <a:t>Attention decreases noise correlations. </a:t>
            </a:r>
            <a:endParaRPr lang="en-US" dirty="0"/>
          </a:p>
        </p:txBody>
      </p:sp>
      <p:sp>
        <p:nvSpPr>
          <p:cNvPr id="4" name="Slide Number Placeholder 3"/>
          <p:cNvSpPr>
            <a:spLocks noGrp="1"/>
          </p:cNvSpPr>
          <p:nvPr>
            <p:ph type="sldNum" sz="quarter" idx="10"/>
          </p:nvPr>
        </p:nvSpPr>
        <p:spPr/>
        <p:txBody>
          <a:bodyPr/>
          <a:lstStyle/>
          <a:p>
            <a:fld id="{771D9275-AA02-4AC1-B9AB-867EA0FEEA12}" type="slidenum">
              <a:rPr lang="en-US" smtClean="0"/>
              <a:t>18</a:t>
            </a:fld>
            <a:endParaRPr lang="en-US"/>
          </a:p>
        </p:txBody>
      </p:sp>
    </p:spTree>
    <p:extLst>
      <p:ext uri="{BB962C8B-B14F-4D97-AF65-F5344CB8AC3E}">
        <p14:creationId xmlns:p14="http://schemas.microsoft.com/office/powerpoint/2010/main" val="13002310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Attention:</a:t>
            </a:r>
            <a:r>
              <a:rPr lang="en-US" baseline="0" dirty="0" smtClean="0"/>
              <a:t> increased in gamma frequency synchronization in V4 neurons but reduced low frequency synchronization.</a:t>
            </a:r>
            <a:endParaRPr lang="en-US" dirty="0" smtClean="0"/>
          </a:p>
          <a:p>
            <a:endParaRPr lang="en-US" dirty="0" smtClean="0"/>
          </a:p>
          <a:p>
            <a:r>
              <a:rPr lang="en-US" dirty="0" smtClean="0"/>
              <a:t>---</a:t>
            </a:r>
          </a:p>
          <a:p>
            <a:endParaRPr lang="en-US" dirty="0" smtClean="0"/>
          </a:p>
          <a:p>
            <a:r>
              <a:rPr lang="en-US" dirty="0" smtClean="0"/>
              <a:t>http://science.sciencemag.org/content/291/5508/1560/tab-figures-data</a:t>
            </a:r>
          </a:p>
          <a:p>
            <a:endParaRPr lang="en-US" dirty="0" smtClean="0"/>
          </a:p>
          <a:p>
            <a:r>
              <a:rPr lang="en-US" dirty="0" smtClean="0"/>
              <a:t>Fig. 1. Attentional modulation of oscillatory synchronization between spikes and LFP from two separate electrodes. Raw stimulus–driven LFP and multi-unit activity with attention outside the RF (A) and into the RF (B). (C) RFs (not visible to monkey; green: spike recording site, yellow: LFP recording site); fixation point and grating stimuli are to scale. The RFs for both recording sites were determined from the multi-unit activity and included only one of the two stimuli. In separate trials, this stimulus was either attended or ignored. Data are from 300 correct trials per attention condition. (D) </a:t>
            </a:r>
            <a:r>
              <a:rPr lang="en-US" dirty="0" err="1" smtClean="0"/>
              <a:t>Firingrate</a:t>
            </a:r>
            <a:r>
              <a:rPr lang="en-US" dirty="0" smtClean="0"/>
              <a:t> histograms. Vertical lines indicate stimulus onset and 300 </a:t>
            </a:r>
            <a:r>
              <a:rPr lang="en-US" dirty="0" err="1" smtClean="0"/>
              <a:t>ms</a:t>
            </a:r>
            <a:r>
              <a:rPr lang="en-US" dirty="0" smtClean="0"/>
              <a:t> after stimulus onset. Delay period was the 1-s interval before stimulus onset, and stimulus period was from 300 </a:t>
            </a:r>
            <a:r>
              <a:rPr lang="en-US" dirty="0" err="1" smtClean="0"/>
              <a:t>ms</a:t>
            </a:r>
            <a:r>
              <a:rPr lang="en-US" dirty="0" smtClean="0"/>
              <a:t> after stimulus onset until one of the stimuli changed its color. Delay-period STAs for attention outside the RF (E) and into the RF (F) and the respective power spectra (G). Stimulus-period STAs for attention outside the RF (H) and into the RF (I) and the respective power spectra (J).</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19</a:t>
            </a:fld>
            <a:endParaRPr lang="en-US"/>
          </a:p>
        </p:txBody>
      </p:sp>
    </p:spTree>
    <p:extLst>
      <p:ext uri="{BB962C8B-B14F-4D97-AF65-F5344CB8AC3E}">
        <p14:creationId xmlns:p14="http://schemas.microsoft.com/office/powerpoint/2010/main" val="2350363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For</a:t>
            </a:r>
            <a:r>
              <a:rPr lang="en-US" baseline="0" dirty="0" smtClean="0"/>
              <a:t> the people here in the course who are new in neurosciences, I would recommend 2 classic textbooks.</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first one is the </a:t>
            </a:r>
            <a:r>
              <a:rPr lang="en-US" b="1" baseline="0" dirty="0" err="1" smtClean="0"/>
              <a:t>Kandel</a:t>
            </a:r>
            <a:r>
              <a:rPr lang="en-US" b="1" baseline="0" dirty="0" smtClean="0"/>
              <a:t> et al, Principles of neuroscience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And the second one is </a:t>
            </a:r>
            <a:r>
              <a:rPr lang="en-US" b="1" baseline="0" dirty="0" err="1" smtClean="0"/>
              <a:t>Gazzaniga</a:t>
            </a:r>
            <a:r>
              <a:rPr lang="en-US" b="1" baseline="0" dirty="0" smtClean="0"/>
              <a:t> et al: Cognitive Neuroscience: the biology of the mind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The material contained in those books is definitely worthy it as an introduction.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Ah, just as a curiosity, the term cognitive neuroscience was coined by the first author of the second book, Michael </a:t>
            </a:r>
            <a:r>
              <a:rPr lang="en-US" b="0" baseline="0" dirty="0" err="1" smtClean="0"/>
              <a:t>Gazzaniga</a:t>
            </a:r>
            <a:r>
              <a:rPr lang="en-US" b="0" baseline="0" dirty="0" smtClean="0"/>
              <a:t>, together with cognitive psychologist George Miller, in the backseat of a taxi in NYC.</a:t>
            </a:r>
            <a:endParaRPr lang="en-US" dirty="0" smtClean="0"/>
          </a:p>
        </p:txBody>
      </p:sp>
      <p:sp>
        <p:nvSpPr>
          <p:cNvPr id="4" name="Slide Number Placeholder 3"/>
          <p:cNvSpPr>
            <a:spLocks noGrp="1"/>
          </p:cNvSpPr>
          <p:nvPr>
            <p:ph type="sldNum" sz="quarter" idx="10"/>
          </p:nvPr>
        </p:nvSpPr>
        <p:spPr/>
        <p:txBody>
          <a:bodyPr/>
          <a:lstStyle/>
          <a:p>
            <a:fld id="{589399D1-37BB-44AF-805F-34D8AB1836EB}" type="slidenum">
              <a:rPr lang="en-US" smtClean="0"/>
              <a:t>2</a:t>
            </a:fld>
            <a:endParaRPr lang="en-US"/>
          </a:p>
        </p:txBody>
      </p:sp>
    </p:spTree>
    <p:extLst>
      <p:ext uri="{BB962C8B-B14F-4D97-AF65-F5344CB8AC3E}">
        <p14:creationId xmlns:p14="http://schemas.microsoft.com/office/powerpoint/2010/main" val="290581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In the last part of my talk, I would like to talk about learning &amp; memory.</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HM -&gt; seizures -&gt; bilateral removal of temporal lobe: amygdalae, entorhinal cortex,</a:t>
            </a:r>
          </a:p>
          <a:p>
            <a:r>
              <a:rPr lang="en-US" sz="1200" b="0" i="0" u="none" strike="noStrike" kern="1200" baseline="0" dirty="0" smtClean="0">
                <a:solidFill>
                  <a:schemeClr val="tx1"/>
                </a:solidFill>
                <a:latin typeface="+mn-lt"/>
                <a:ea typeface="+mn-ea"/>
                <a:cs typeface="+mn-cs"/>
              </a:rPr>
              <a:t>and hippocampi</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Result: H.M. knew who he was, remembered his personal history, facts he had learned in school, language, how to do things, social events, people, almost everything—that is, up until a couple of years before his surgery. Besides that, he couldn’t learn new explicit facts.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He had severe anterograde amnesia for explicit memory but he had normal working and procedural memory.</a:t>
            </a:r>
          </a:p>
        </p:txBody>
      </p:sp>
      <p:sp>
        <p:nvSpPr>
          <p:cNvPr id="4" name="Slide Number Placeholder 3"/>
          <p:cNvSpPr>
            <a:spLocks noGrp="1"/>
          </p:cNvSpPr>
          <p:nvPr>
            <p:ph type="sldNum" sz="quarter" idx="10"/>
          </p:nvPr>
        </p:nvSpPr>
        <p:spPr/>
        <p:txBody>
          <a:bodyPr/>
          <a:lstStyle/>
          <a:p>
            <a:fld id="{589399D1-37BB-44AF-805F-34D8AB1836EB}" type="slidenum">
              <a:rPr lang="en-US" smtClean="0"/>
              <a:t>20</a:t>
            </a:fld>
            <a:endParaRPr lang="en-US"/>
          </a:p>
        </p:txBody>
      </p:sp>
    </p:spTree>
    <p:extLst>
      <p:ext uri="{BB962C8B-B14F-4D97-AF65-F5344CB8AC3E}">
        <p14:creationId xmlns:p14="http://schemas.microsoft.com/office/powerpoint/2010/main" val="2067096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have different kinds of long-term memories. We have the explicit memory, which can be roughly described as memory of facts and events which you can verbally described.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And we have the implicit memory, which can be roughly described as the type of memory acquired without you realizing it, such as riding a bike or emotional responses. Of course, different kinds of memories require different configurations of networks.</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589399D1-37BB-44AF-805F-34D8AB1836EB}" type="slidenum">
              <a:rPr lang="en-US" smtClean="0"/>
              <a:t>21</a:t>
            </a:fld>
            <a:endParaRPr lang="en-US"/>
          </a:p>
        </p:txBody>
      </p:sp>
    </p:spTree>
    <p:extLst>
      <p:ext uri="{BB962C8B-B14F-4D97-AF65-F5344CB8AC3E}">
        <p14:creationId xmlns:p14="http://schemas.microsoft.com/office/powerpoint/2010/main" val="21893728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Besides</a:t>
            </a:r>
            <a:r>
              <a:rPr lang="en-US" baseline="0" dirty="0" smtClean="0"/>
              <a:t> that, we have also short-term memory or working memory, which is the memory required for </a:t>
            </a:r>
            <a:r>
              <a:rPr lang="en-US" sz="1200" b="0" i="0" kern="1200" dirty="0" smtClean="0">
                <a:solidFill>
                  <a:schemeClr val="tx1"/>
                </a:solidFill>
                <a:effectLst/>
                <a:latin typeface="+mn-lt"/>
                <a:ea typeface="+mn-ea"/>
                <a:cs typeface="+mn-cs"/>
              </a:rPr>
              <a:t>temporarily holding information available for processing.</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In this example, if</a:t>
            </a:r>
            <a:r>
              <a:rPr lang="en-US" sz="1200" b="0" i="0" kern="1200" baseline="0" dirty="0" smtClean="0">
                <a:solidFill>
                  <a:schemeClr val="tx1"/>
                </a:solidFill>
                <a:effectLst/>
                <a:latin typeface="+mn-lt"/>
                <a:ea typeface="+mn-ea"/>
                <a:cs typeface="+mn-cs"/>
              </a:rPr>
              <a:t> we ask a monkey to perform such a task…</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And record from an object-selective neurons and location-selective neurons in the dorsolateral prefrontal cortex, we will see periods of sustained activity while there’s no visual stimulus presented. We can see that the monkey is literally holding the object and the it’s spatial position in memory.</a:t>
            </a:r>
          </a:p>
          <a:p>
            <a:endParaRPr lang="en-US" sz="1200" b="0" i="0" kern="1200" baseline="0" dirty="0" smtClean="0">
              <a:solidFill>
                <a:schemeClr val="tx1"/>
              </a:solidFill>
              <a:effectLst/>
              <a:latin typeface="+mn-lt"/>
              <a:ea typeface="+mn-ea"/>
              <a:cs typeface="+mn-cs"/>
            </a:endParaRPr>
          </a:p>
          <a:p>
            <a:r>
              <a:rPr lang="en-US" sz="1200" b="0" i="0" kern="1200" baseline="0" dirty="0" smtClean="0">
                <a:solidFill>
                  <a:schemeClr val="tx1"/>
                </a:solidFill>
                <a:effectLst/>
                <a:latin typeface="+mn-lt"/>
                <a:ea typeface="+mn-ea"/>
                <a:cs typeface="+mn-cs"/>
              </a:rPr>
              <a:t>----</a:t>
            </a:r>
            <a:endParaRPr lang="en-US" sz="1200" b="0" i="0" kern="1200" dirty="0" smtClean="0">
              <a:solidFill>
                <a:schemeClr val="tx1"/>
              </a:solidFill>
              <a:effectLst/>
              <a:latin typeface="+mn-lt"/>
              <a:ea typeface="+mn-ea"/>
              <a:cs typeface="+mn-cs"/>
            </a:endParaRPr>
          </a:p>
          <a:p>
            <a:r>
              <a:rPr lang="en-US" dirty="0" smtClean="0"/>
              <a:t>Sustained</a:t>
            </a:r>
            <a:r>
              <a:rPr lang="en-US" baseline="0" dirty="0" smtClean="0"/>
              <a:t> activity</a:t>
            </a:r>
          </a:p>
          <a:p>
            <a:endParaRPr lang="en-US" dirty="0" smtClean="0"/>
          </a:p>
          <a:p>
            <a:endParaRPr lang="en-US" dirty="0" smtClean="0"/>
          </a:p>
          <a:p>
            <a:r>
              <a:rPr lang="en-US" dirty="0" err="1" smtClean="0"/>
              <a:t>Kandel</a:t>
            </a:r>
            <a:r>
              <a:rPr lang="en-US" baseline="0" dirty="0" smtClean="0"/>
              <a:t> 40</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22</a:t>
            </a:fld>
            <a:endParaRPr lang="en-US"/>
          </a:p>
        </p:txBody>
      </p:sp>
    </p:spTree>
    <p:extLst>
      <p:ext uri="{BB962C8B-B14F-4D97-AF65-F5344CB8AC3E}">
        <p14:creationId xmlns:p14="http://schemas.microsoft.com/office/powerpoint/2010/main" val="4018807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err="1" smtClean="0"/>
              <a:t>Kandel</a:t>
            </a:r>
            <a:r>
              <a:rPr lang="en-US" baseline="0" dirty="0" smtClean="0"/>
              <a:t> 1464, 1466</a:t>
            </a:r>
          </a:p>
          <a:p>
            <a:endParaRPr lang="en-US" baseline="0" dirty="0" smtClean="0"/>
          </a:p>
          <a:p>
            <a:r>
              <a:rPr lang="en-US" baseline="0" dirty="0" smtClean="0"/>
              <a:t>Touching repeatedly the syphon, there’s habituation. That is, even though the action potential is as strong, there’s a depression of synaptic transmission. </a:t>
            </a:r>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23</a:t>
            </a:fld>
            <a:endParaRPr lang="en-US"/>
          </a:p>
        </p:txBody>
      </p:sp>
    </p:spTree>
    <p:extLst>
      <p:ext uri="{BB962C8B-B14F-4D97-AF65-F5344CB8AC3E}">
        <p14:creationId xmlns:p14="http://schemas.microsoft.com/office/powerpoint/2010/main" val="631242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1496, 1514</a:t>
            </a:r>
          </a:p>
          <a:p>
            <a:endParaRPr lang="en-US" dirty="0" smtClean="0"/>
          </a:p>
          <a:p>
            <a:r>
              <a:rPr lang="en-US" dirty="0" smtClean="0"/>
              <a:t>Hippocampal</a:t>
            </a:r>
            <a:r>
              <a:rPr lang="en-US" baseline="0" dirty="0" smtClean="0"/>
              <a:t> neurons</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24</a:t>
            </a:fld>
            <a:endParaRPr lang="en-US"/>
          </a:p>
        </p:txBody>
      </p:sp>
    </p:spTree>
    <p:extLst>
      <p:ext uri="{BB962C8B-B14F-4D97-AF65-F5344CB8AC3E}">
        <p14:creationId xmlns:p14="http://schemas.microsoft.com/office/powerpoint/2010/main" val="2877703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25</a:t>
            </a:fld>
            <a:endParaRPr lang="en-US"/>
          </a:p>
        </p:txBody>
      </p:sp>
    </p:spTree>
    <p:extLst>
      <p:ext uri="{BB962C8B-B14F-4D97-AF65-F5344CB8AC3E}">
        <p14:creationId xmlns:p14="http://schemas.microsoft.com/office/powerpoint/2010/main" val="2451891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89399D1-37BB-44AF-805F-34D8AB1836EB}" type="slidenum">
              <a:rPr lang="en-US" smtClean="0"/>
              <a:t>26</a:t>
            </a:fld>
            <a:endParaRPr lang="en-US"/>
          </a:p>
        </p:txBody>
      </p:sp>
    </p:spTree>
    <p:extLst>
      <p:ext uri="{BB962C8B-B14F-4D97-AF65-F5344CB8AC3E}">
        <p14:creationId xmlns:p14="http://schemas.microsoft.com/office/powerpoint/2010/main" val="3770489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term cognitive neuroscience is obviously</a:t>
            </a:r>
            <a:r>
              <a:rPr lang="en-US" baseline="0" dirty="0" smtClean="0"/>
              <a:t> a concatenation of the terms cognition, which is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mental action or process of acquiring knowledge and understanding through thought, experience, and the senses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And the term neuroscience, which is the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t>the science of the structure and function of the nervous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If you want to put in simpler words, the aim of the field of cognitive neuroscience is to understand how the brain enables the mind.</a:t>
            </a:r>
            <a:endParaRPr lang="en-US" b="0" i="0" dirty="0" smtClean="0"/>
          </a:p>
        </p:txBody>
      </p:sp>
      <p:sp>
        <p:nvSpPr>
          <p:cNvPr id="4" name="Slide Number Placeholder 3"/>
          <p:cNvSpPr>
            <a:spLocks noGrp="1"/>
          </p:cNvSpPr>
          <p:nvPr>
            <p:ph type="sldNum" sz="quarter" idx="10"/>
          </p:nvPr>
        </p:nvSpPr>
        <p:spPr/>
        <p:txBody>
          <a:bodyPr/>
          <a:lstStyle/>
          <a:p>
            <a:fld id="{589399D1-37BB-44AF-805F-34D8AB1836EB}" type="slidenum">
              <a:rPr lang="en-US" smtClean="0"/>
              <a:t>3</a:t>
            </a:fld>
            <a:endParaRPr lang="en-US"/>
          </a:p>
        </p:txBody>
      </p:sp>
    </p:spTree>
    <p:extLst>
      <p:ext uri="{BB962C8B-B14F-4D97-AF65-F5344CB8AC3E}">
        <p14:creationId xmlns:p14="http://schemas.microsoft.com/office/powerpoint/2010/main" val="103189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dirty="0" smtClean="0"/>
              <a:t>Well, the</a:t>
            </a:r>
            <a:r>
              <a:rPr lang="en-US" b="0" baseline="0" dirty="0" smtClean="0"/>
              <a:t> central nervous system is composed of the spinal cord and the brain.</a:t>
            </a:r>
          </a:p>
          <a:p>
            <a:endParaRPr lang="en-US" b="0" baseline="0" dirty="0" smtClean="0"/>
          </a:p>
          <a:p>
            <a:r>
              <a:rPr lang="en-US" b="0" baseline="0" dirty="0" smtClean="0"/>
              <a:t>The brain, with its approximately 86 billions neurons and a similar number of non-neuronal cells, is composed of cerebellum, brain stem, diencephalon and cerebral cortex but also of the underlying </a:t>
            </a:r>
            <a:r>
              <a:rPr lang="en-US" b="1" baseline="0" dirty="0" smtClean="0"/>
              <a:t>white matter, basal ganglia, amygdala and hippocampal formation</a:t>
            </a:r>
            <a:r>
              <a:rPr lang="en-US" b="0" baseline="0" dirty="0" smtClean="0"/>
              <a:t>, which are not represented in this figure. </a:t>
            </a:r>
          </a:p>
          <a:p>
            <a:endParaRPr lang="en-US" b="0" baseline="0" dirty="0" smtClean="0"/>
          </a:p>
          <a:p>
            <a:r>
              <a:rPr lang="en-US" b="0" baseline="0" dirty="0" smtClean="0"/>
              <a:t>The cerebral cortex, which is very developed in primates, is the main player in cognition. Anatomically it is organized in </a:t>
            </a:r>
            <a:r>
              <a:rPr lang="en-US" b="1" baseline="0" dirty="0" smtClean="0"/>
              <a:t>6 layers of neurons in a columnar fashion. </a:t>
            </a:r>
            <a:r>
              <a:rPr lang="en-US" b="0" baseline="0" dirty="0" smtClean="0"/>
              <a:t> </a:t>
            </a:r>
          </a:p>
          <a:p>
            <a:r>
              <a:rPr lang="en-US" b="0" baseline="0" dirty="0" smtClean="0"/>
              <a:t>It can be further subdivided in 4 to 6 lobes, depending on the author. We have the occipital lobe, </a:t>
            </a:r>
            <a:r>
              <a:rPr lang="en-US" b="1" baseline="0" dirty="0" smtClean="0"/>
              <a:t>the temporal lobe, the parietal lobe, the frontal lobe, the limbic lobe and the insular lobe</a:t>
            </a:r>
            <a:r>
              <a:rPr lang="en-US" b="0" baseline="0" dirty="0" smtClean="0"/>
              <a:t>.</a:t>
            </a:r>
          </a:p>
          <a:p>
            <a:endParaRPr lang="en-US" b="0" baseline="0" dirty="0" smtClean="0"/>
          </a:p>
          <a:p>
            <a:r>
              <a:rPr lang="en-US" b="0" baseline="0" dirty="0" smtClean="0"/>
              <a:t>Each of those lobes can be further divided into anatomically and functionally defined brain areas [click]. Those areas are distinguished by </a:t>
            </a:r>
            <a:r>
              <a:rPr lang="en-US" b="1" baseline="0" dirty="0" smtClean="0"/>
              <a:t>cellular structure, connectivity </a:t>
            </a:r>
            <a:r>
              <a:rPr lang="en-US" b="0" baseline="0" dirty="0" smtClean="0"/>
              <a:t>and</a:t>
            </a:r>
            <a:r>
              <a:rPr lang="en-US" b="1" baseline="0" dirty="0" smtClean="0"/>
              <a:t> physiological response of the neurons</a:t>
            </a:r>
            <a:r>
              <a:rPr lang="en-US" b="0" baseline="0" dirty="0" smtClean="0"/>
              <a:t>. </a:t>
            </a:r>
          </a:p>
          <a:p>
            <a:endParaRPr lang="en-US" b="0" baseline="0" dirty="0" smtClean="0"/>
          </a:p>
          <a:p>
            <a:r>
              <a:rPr lang="en-US" b="0" baseline="0" dirty="0" smtClean="0"/>
              <a:t>Note that I’ve just </a:t>
            </a:r>
            <a:r>
              <a:rPr lang="en-US" b="1" baseline="0" dirty="0" smtClean="0"/>
              <a:t>changed the figure from human brain to a monkey brain</a:t>
            </a:r>
            <a:r>
              <a:rPr lang="en-US" b="0" baseline="0" dirty="0" smtClean="0"/>
              <a:t>. I’ve done this because normally in order to classify the physiological responses of neurons, invasive methods are required; therefore a model of the human brain is necessary.</a:t>
            </a:r>
          </a:p>
          <a:p>
            <a:endParaRPr lang="en-US" b="0" baseline="0" dirty="0" smtClean="0"/>
          </a:p>
          <a:p>
            <a:r>
              <a:rPr lang="en-US" b="0" baseline="0" dirty="0" smtClean="0"/>
              <a:t>So, coming back to the cerebral cortex, it’s very useful to display it in a </a:t>
            </a:r>
            <a:r>
              <a:rPr lang="en-US" b="0" baseline="0" dirty="0" err="1" smtClean="0"/>
              <a:t>flatmap</a:t>
            </a:r>
            <a:r>
              <a:rPr lang="en-US" b="0" baseline="0" dirty="0" smtClean="0"/>
              <a:t> like this figure in the middle. Imagine that you open one hemisphere of the brain and you stretch its surface. Of course there are distortions but this way of visualizing allows you to see the whole cortical surface of one whole hemisphere at once. </a:t>
            </a:r>
          </a:p>
          <a:p>
            <a:endParaRPr lang="en-US" b="0" baseline="0" dirty="0" smtClean="0"/>
          </a:p>
          <a:p>
            <a:r>
              <a:rPr lang="en-US" b="0" baseline="0" dirty="0" smtClean="0"/>
              <a:t>By doing so, some characteristics of the brain become very obvious. For instance, we can immediately see that </a:t>
            </a:r>
            <a:r>
              <a:rPr lang="en-US" b="1" baseline="0" dirty="0" smtClean="0"/>
              <a:t>functionally related areas of the brain tend to stick together</a:t>
            </a:r>
            <a:r>
              <a:rPr lang="en-US" b="0" baseline="0" dirty="0" smtClean="0"/>
              <a:t>:</a:t>
            </a:r>
          </a:p>
          <a:p>
            <a:endParaRPr lang="en-US" b="0" baseline="0" dirty="0" smtClean="0"/>
          </a:p>
          <a:p>
            <a:r>
              <a:rPr lang="en-US" b="0" baseline="0" dirty="0" smtClean="0"/>
              <a:t>Visual areas are here, somatosensory areas are here, motor areas here and so on.</a:t>
            </a:r>
          </a:p>
          <a:p>
            <a:endParaRPr lang="en-US" b="0" baseline="0" dirty="0" smtClean="0"/>
          </a:p>
          <a:p>
            <a:r>
              <a:rPr lang="en-US" b="0" baseline="0" dirty="0" smtClean="0"/>
              <a:t>---</a:t>
            </a:r>
          </a:p>
          <a:p>
            <a:endParaRPr lang="en-US" b="0" baseline="0" dirty="0" smtClean="0"/>
          </a:p>
          <a:p>
            <a:r>
              <a:rPr lang="en-US" b="0" baseline="0" dirty="0" err="1" smtClean="0"/>
              <a:t>Kandel</a:t>
            </a:r>
            <a:r>
              <a:rPr lang="en-US" b="0" baseline="0" dirty="0" smtClean="0"/>
              <a:t> 394</a:t>
            </a:r>
          </a:p>
        </p:txBody>
      </p:sp>
      <p:sp>
        <p:nvSpPr>
          <p:cNvPr id="4" name="Slide Number Placeholder 3"/>
          <p:cNvSpPr>
            <a:spLocks noGrp="1"/>
          </p:cNvSpPr>
          <p:nvPr>
            <p:ph type="sldNum" sz="quarter" idx="10"/>
          </p:nvPr>
        </p:nvSpPr>
        <p:spPr/>
        <p:txBody>
          <a:bodyPr/>
          <a:lstStyle/>
          <a:p>
            <a:fld id="{589399D1-37BB-44AF-805F-34D8AB1836EB}" type="slidenum">
              <a:rPr lang="en-US" smtClean="0"/>
              <a:t>4</a:t>
            </a:fld>
            <a:endParaRPr lang="en-US"/>
          </a:p>
        </p:txBody>
      </p:sp>
    </p:spTree>
    <p:extLst>
      <p:ext uri="{BB962C8B-B14F-4D97-AF65-F5344CB8AC3E}">
        <p14:creationId xmlns:p14="http://schemas.microsoft.com/office/powerpoint/2010/main" val="1812944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Now</a:t>
            </a:r>
            <a:r>
              <a:rPr lang="en-US" baseline="0" dirty="0" smtClean="0"/>
              <a:t> that you know everything you can possibly know about anatomy and function of the brain, let’s talk a bit about the </a:t>
            </a:r>
            <a:r>
              <a:rPr lang="en-US" b="1" baseline="0" dirty="0" smtClean="0"/>
              <a:t>core cognitive processes.</a:t>
            </a:r>
          </a:p>
          <a:p>
            <a:endParaRPr lang="en-US" b="1" baseline="0" dirty="0" smtClean="0"/>
          </a:p>
          <a:p>
            <a:r>
              <a:rPr lang="en-US" baseline="0" dirty="0" smtClean="0"/>
              <a:t>Due to time limitations, I won’t be able to cover every cognitive process. So, I will go briefly into perception, action, attention and learning &amp; memory. </a:t>
            </a:r>
          </a:p>
          <a:p>
            <a:endParaRPr lang="en-US" baseline="0" dirty="0" smtClean="0"/>
          </a:p>
          <a:p>
            <a:r>
              <a:rPr lang="en-US" baseline="0" dirty="0" smtClean="0"/>
              <a:t>Other cognitive processes such as emotion and language will be discussed by other speakers during the course.</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5</a:t>
            </a:fld>
            <a:endParaRPr lang="en-US"/>
          </a:p>
        </p:txBody>
      </p:sp>
    </p:spTree>
    <p:extLst>
      <p:ext uri="{BB962C8B-B14F-4D97-AF65-F5344CB8AC3E}">
        <p14:creationId xmlns:p14="http://schemas.microsoft.com/office/powerpoint/2010/main" val="105452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Francisco</a:t>
            </a:r>
            <a:r>
              <a:rPr lang="en-US" baseline="0" dirty="0" smtClean="0"/>
              <a:t> already showed you how the </a:t>
            </a:r>
            <a:r>
              <a:rPr lang="en-US" b="1" baseline="0" dirty="0" smtClean="0"/>
              <a:t>sensory inputs reach the primary sensory cortices </a:t>
            </a:r>
            <a:r>
              <a:rPr lang="en-US" baseline="0" dirty="0" smtClean="0"/>
              <a:t>but what happens from there on?</a:t>
            </a:r>
          </a:p>
          <a:p>
            <a:endParaRPr lang="en-US" baseline="0" dirty="0" smtClean="0"/>
          </a:p>
          <a:p>
            <a:r>
              <a:rPr lang="en-US" baseline="0" dirty="0" smtClean="0"/>
              <a:t>Generally, after the </a:t>
            </a:r>
            <a:r>
              <a:rPr lang="en-US" b="1" baseline="0" dirty="0" smtClean="0"/>
              <a:t>inputs reach the lower order sensory cortices</a:t>
            </a:r>
            <a:r>
              <a:rPr lang="en-US" baseline="0" dirty="0" smtClean="0"/>
              <a:t>, they are </a:t>
            </a:r>
            <a:r>
              <a:rPr lang="en-US" b="1" baseline="0" dirty="0" smtClean="0"/>
              <a:t>dichotomized</a:t>
            </a:r>
            <a:r>
              <a:rPr lang="en-US" baseline="0" dirty="0" smtClean="0"/>
              <a:t> and </a:t>
            </a:r>
            <a:r>
              <a:rPr lang="en-US" b="1" baseline="0" dirty="0" smtClean="0"/>
              <a:t>sent in parallel to the parietal and temporal association cortices</a:t>
            </a:r>
            <a:r>
              <a:rPr lang="en-US" baseline="0" dirty="0" smtClean="0"/>
              <a:t>. After that, both streams are sent to the dorsal or ventral frontal association cortex respectively. After being processed in the frontal cortex, depending on the outcome, neural signal can be sent back to lower order areas and modulate further input or processing.</a:t>
            </a:r>
          </a:p>
          <a:p>
            <a:endParaRPr lang="en-US" baseline="0" dirty="0" smtClean="0"/>
          </a:p>
          <a:p>
            <a:r>
              <a:rPr lang="en-US" baseline="0" dirty="0" smtClean="0"/>
              <a:t>The processing of neural signals from </a:t>
            </a:r>
            <a:r>
              <a:rPr lang="en-US" b="1" baseline="0" dirty="0" smtClean="0"/>
              <a:t>lower-order to higher order areas </a:t>
            </a:r>
            <a:r>
              <a:rPr lang="en-US" baseline="0" dirty="0" smtClean="0"/>
              <a:t>is called as </a:t>
            </a:r>
            <a:r>
              <a:rPr lang="en-US" b="1" baseline="0" dirty="0" smtClean="0"/>
              <a:t>bottom-up or feedforward processing</a:t>
            </a:r>
            <a:r>
              <a:rPr lang="en-US" baseline="0" dirty="0" smtClean="0"/>
              <a:t> and the processing of signal from higher-order areas to lower-order sensory areas is called </a:t>
            </a:r>
            <a:r>
              <a:rPr lang="en-US" b="1" baseline="0" dirty="0" smtClean="0"/>
              <a:t>top-down or feedback processing</a:t>
            </a:r>
            <a:r>
              <a:rPr lang="en-US" baseline="0" dirty="0" smtClean="0"/>
              <a:t>.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smtClean="0"/>
              <a:t>Concerning feedforward processing</a:t>
            </a:r>
            <a:r>
              <a:rPr lang="en-US" baseline="0" dirty="0" smtClean="0"/>
              <a:t>, the general pattern is that while the dorsal parietal stream is mainly processing spatial features of the sensory object, the ventral temporal stream processes the identity and associated features of the sensory object, such as emotional responses. </a:t>
            </a:r>
          </a:p>
          <a:p>
            <a:endParaRPr lang="en-US" baseline="0" dirty="0" smtClean="0"/>
          </a:p>
          <a:p>
            <a:r>
              <a:rPr lang="en-US" baseline="0" dirty="0" smtClean="0"/>
              <a:t>The </a:t>
            </a:r>
            <a:r>
              <a:rPr lang="en-US" b="1" baseline="0" dirty="0" smtClean="0"/>
              <a:t>dual stream hypothesis with a dorsal pathway processing spatial features and the ventral pathway processing visual features </a:t>
            </a:r>
            <a:r>
              <a:rPr lang="en-US" baseline="0" dirty="0" smtClean="0"/>
              <a:t>was first proposed by </a:t>
            </a:r>
            <a:r>
              <a:rPr lang="en-US" baseline="0" dirty="0" err="1" smtClean="0"/>
              <a:t>Mishkin</a:t>
            </a:r>
            <a:r>
              <a:rPr lang="en-US" baseline="0" dirty="0" smtClean="0"/>
              <a:t> and Ungerleider in 1982. The pathways are also known as the what and where pathways. After that, similar models have been proposed for other sensory modalities such as auditory and somatosensory modalities.</a:t>
            </a:r>
          </a:p>
          <a:p>
            <a:endParaRPr lang="en-US" baseline="0" dirty="0" smtClean="0"/>
          </a:p>
          <a:p>
            <a:r>
              <a:rPr lang="en-US" baseline="0" dirty="0" smtClean="0"/>
              <a:t>Here I will focus on the visual modality. </a:t>
            </a:r>
          </a:p>
          <a:p>
            <a:endParaRPr lang="en-US" baseline="0" dirty="0" smtClean="0"/>
          </a:p>
          <a:p>
            <a:r>
              <a:rPr lang="en-US" baseline="0" dirty="0" smtClean="0"/>
              <a:t>----</a:t>
            </a:r>
          </a:p>
          <a:p>
            <a:r>
              <a:rPr lang="en-US" baseline="0" dirty="0" err="1" smtClean="0"/>
              <a:t>Kandel</a:t>
            </a:r>
            <a:r>
              <a:rPr lang="en-US" baseline="0" dirty="0" smtClean="0"/>
              <a:t> 397</a:t>
            </a:r>
            <a:endParaRPr lang="en-US" dirty="0"/>
          </a:p>
        </p:txBody>
      </p:sp>
      <p:sp>
        <p:nvSpPr>
          <p:cNvPr id="4" name="Slide Number Placeholder 3"/>
          <p:cNvSpPr>
            <a:spLocks noGrp="1"/>
          </p:cNvSpPr>
          <p:nvPr>
            <p:ph type="sldNum" sz="quarter" idx="10"/>
          </p:nvPr>
        </p:nvSpPr>
        <p:spPr/>
        <p:txBody>
          <a:bodyPr/>
          <a:lstStyle/>
          <a:p>
            <a:fld id="{589399D1-37BB-44AF-805F-34D8AB1836EB}" type="slidenum">
              <a:rPr lang="en-US" smtClean="0"/>
              <a:t>6</a:t>
            </a:fld>
            <a:endParaRPr lang="en-US"/>
          </a:p>
        </p:txBody>
      </p:sp>
    </p:spTree>
    <p:extLst>
      <p:ext uri="{BB962C8B-B14F-4D97-AF65-F5344CB8AC3E}">
        <p14:creationId xmlns:p14="http://schemas.microsoft.com/office/powerpoint/2010/main" val="383559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So, in a very simplistic overview, light comes from the eyes is focused in the </a:t>
            </a:r>
            <a:r>
              <a:rPr lang="en-US" b="1" baseline="0" dirty="0" smtClean="0"/>
              <a:t>retina</a:t>
            </a:r>
            <a:r>
              <a:rPr lang="en-US" baseline="0" dirty="0" smtClean="0"/>
              <a:t>, then is passed to the </a:t>
            </a:r>
            <a:r>
              <a:rPr lang="en-US" b="1" baseline="0" dirty="0" smtClean="0"/>
              <a:t>Lateral Geniculate Nucleus</a:t>
            </a:r>
            <a:r>
              <a:rPr lang="en-US" baseline="0" dirty="0" smtClean="0"/>
              <a:t>, then to V1 and V2 and then it dichotomizes in the dorsal and ventral pathways. </a:t>
            </a:r>
          </a:p>
          <a:p>
            <a:endParaRPr lang="en-US" baseline="0" dirty="0" smtClean="0"/>
          </a:p>
          <a:p>
            <a:r>
              <a:rPr lang="en-US" baseline="0" dirty="0" smtClean="0"/>
              <a:t>You can see here that simple features such as </a:t>
            </a:r>
            <a:r>
              <a:rPr lang="en-US" b="1" baseline="0" dirty="0" smtClean="0"/>
              <a:t>direction and orientation </a:t>
            </a:r>
            <a:r>
              <a:rPr lang="en-US" baseline="0" dirty="0" smtClean="0"/>
              <a:t>are extracted in earlier areas and they are bound in more complex features as processing goes further up.</a:t>
            </a:r>
          </a:p>
          <a:p>
            <a:endParaRPr lang="en-US" baseline="0" dirty="0" smtClean="0"/>
          </a:p>
          <a:p>
            <a:r>
              <a:rPr lang="en-US" baseline="0" dirty="0" smtClean="0"/>
              <a:t>So, we can see that visual processing and general sensory processing occur in a hierarchical way.</a:t>
            </a:r>
          </a:p>
        </p:txBody>
      </p:sp>
      <p:sp>
        <p:nvSpPr>
          <p:cNvPr id="4" name="Slide Number Placeholder 3"/>
          <p:cNvSpPr>
            <a:spLocks noGrp="1"/>
          </p:cNvSpPr>
          <p:nvPr>
            <p:ph type="sldNum" sz="quarter" idx="10"/>
          </p:nvPr>
        </p:nvSpPr>
        <p:spPr/>
        <p:txBody>
          <a:bodyPr/>
          <a:lstStyle/>
          <a:p>
            <a:pPr>
              <a:defRPr/>
            </a:pPr>
            <a:fld id="{F337BFFE-57CE-4CD8-B471-4E410B57A198}" type="slidenum">
              <a:rPr lang="en-US" altLang="en-US" smtClean="0"/>
              <a:pPr>
                <a:defRPr/>
              </a:pPr>
              <a:t>7</a:t>
            </a:fld>
            <a:endParaRPr lang="en-US" altLang="en-US"/>
          </a:p>
        </p:txBody>
      </p:sp>
    </p:spTree>
    <p:extLst>
      <p:ext uri="{BB962C8B-B14F-4D97-AF65-F5344CB8AC3E}">
        <p14:creationId xmlns:p14="http://schemas.microsoft.com/office/powerpoint/2010/main" val="180820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smtClean="0"/>
              <a:t>Of course </a:t>
            </a:r>
            <a:r>
              <a:rPr lang="en-US" b="1" baseline="0" dirty="0" smtClean="0"/>
              <a:t>visual processing in reality isn’t that simple</a:t>
            </a:r>
            <a:r>
              <a:rPr lang="en-US" baseline="0" dirty="0" smtClean="0"/>
              <a:t>. </a:t>
            </a:r>
          </a:p>
          <a:p>
            <a:endParaRPr lang="en-US" baseline="0" dirty="0" smtClean="0"/>
          </a:p>
          <a:p>
            <a:r>
              <a:rPr lang="en-US" baseline="0" dirty="0" smtClean="0"/>
              <a:t>In this slide you can see a classic connectivity scheme proposed for </a:t>
            </a:r>
            <a:r>
              <a:rPr lang="en-US" baseline="0" dirty="0" err="1" smtClean="0"/>
              <a:t>Felleman</a:t>
            </a:r>
            <a:r>
              <a:rPr lang="en-US" baseline="0" dirty="0" smtClean="0"/>
              <a:t> and Van Essen in 1991 for the distributed hierarchical processing of the visual system. In the bottom we have lower-order sensory areas such as LGN and V1 and as we go up higher-order visual areas come into game.</a:t>
            </a:r>
          </a:p>
          <a:p>
            <a:endParaRPr lang="en-US" baseline="0" dirty="0" smtClean="0"/>
          </a:p>
          <a:p>
            <a:r>
              <a:rPr lang="en-US" baseline="0" dirty="0" smtClean="0"/>
              <a:t>A direct consequence of such hierarchical processing is the existence of areas specialized in processing specific classes of objects, such as faces. </a:t>
            </a:r>
          </a:p>
        </p:txBody>
      </p:sp>
      <p:sp>
        <p:nvSpPr>
          <p:cNvPr id="4" name="Slide Number Placeholder 3"/>
          <p:cNvSpPr>
            <a:spLocks noGrp="1"/>
          </p:cNvSpPr>
          <p:nvPr>
            <p:ph type="sldNum" sz="quarter" idx="10"/>
          </p:nvPr>
        </p:nvSpPr>
        <p:spPr/>
        <p:txBody>
          <a:bodyPr/>
          <a:lstStyle/>
          <a:p>
            <a:fld id="{589399D1-37BB-44AF-805F-34D8AB1836EB}" type="slidenum">
              <a:rPr lang="en-US" smtClean="0"/>
              <a:t>8</a:t>
            </a:fld>
            <a:endParaRPr lang="en-US"/>
          </a:p>
        </p:txBody>
      </p:sp>
    </p:spTree>
    <p:extLst>
      <p:ext uri="{BB962C8B-B14F-4D97-AF65-F5344CB8AC3E}">
        <p14:creationId xmlns:p14="http://schemas.microsoft.com/office/powerpoint/2010/main" val="25541922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One</a:t>
            </a:r>
            <a:r>
              <a:rPr lang="en-US" baseline="0" dirty="0" smtClean="0"/>
              <a:t> study that shows the existence of a </a:t>
            </a:r>
            <a:r>
              <a:rPr lang="en-US" baseline="0" dirty="0" smtClean="0"/>
              <a:t>specialized face </a:t>
            </a:r>
            <a:r>
              <a:rPr lang="en-US" baseline="0" smtClean="0"/>
              <a:t>processing area in </a:t>
            </a:r>
            <a:r>
              <a:rPr lang="en-US" baseline="0" dirty="0" smtClean="0"/>
              <a:t>monkeys which I find very elegant was done in 2006 by </a:t>
            </a:r>
            <a:r>
              <a:rPr lang="en-US" baseline="0" dirty="0" err="1" smtClean="0"/>
              <a:t>doris</a:t>
            </a:r>
            <a:r>
              <a:rPr lang="en-US" baseline="0" dirty="0" smtClean="0"/>
              <a:t> </a:t>
            </a:r>
            <a:r>
              <a:rPr lang="en-US" baseline="0" dirty="0" err="1" smtClean="0"/>
              <a:t>tsao</a:t>
            </a:r>
            <a:r>
              <a:rPr lang="en-US" baseline="0" dirty="0" smtClean="0"/>
              <a:t> and </a:t>
            </a:r>
            <a:r>
              <a:rPr lang="en-US" baseline="0" dirty="0" err="1" smtClean="0"/>
              <a:t>winrich</a:t>
            </a:r>
            <a:r>
              <a:rPr lang="en-US" baseline="0" dirty="0" smtClean="0"/>
              <a:t> </a:t>
            </a:r>
            <a:r>
              <a:rPr lang="en-US" baseline="0" dirty="0" err="1" smtClean="0"/>
              <a:t>freiwald</a:t>
            </a:r>
            <a:r>
              <a:rPr lang="en-US" baseline="0" dirty="0" smtClean="0"/>
              <a:t>. </a:t>
            </a:r>
          </a:p>
          <a:p>
            <a:endParaRPr lang="en-US" baseline="0" dirty="0" smtClean="0"/>
          </a:p>
          <a:p>
            <a:r>
              <a:rPr lang="en-US" baseline="0" dirty="0" smtClean="0"/>
              <a:t>Basically they put two monkeys in the scanner while they were shown different kinds of visual stimuli, which included faces. Then they identified face patches along the superior temporal sulcus. Here we can see 3 of them. After that, they inserted an electrode and found that 97% of the cells in the middle face patch were selective responsive to faces.</a:t>
            </a:r>
          </a:p>
          <a:p>
            <a:endParaRPr lang="en-US" baseline="0" dirty="0" smtClean="0"/>
          </a:p>
          <a:p>
            <a:r>
              <a:rPr lang="en-US" baseline="0" dirty="0" smtClean="0"/>
              <a:t>In humans, there’s also an area dedicated to face processing, the face fusiform area, or FFA.</a:t>
            </a:r>
          </a:p>
          <a:p>
            <a:endParaRPr lang="en-US" baseline="0" dirty="0" smtClean="0"/>
          </a:p>
          <a:p>
            <a:endParaRPr lang="en-US" dirty="0" smtClean="0"/>
          </a:p>
        </p:txBody>
      </p:sp>
      <p:sp>
        <p:nvSpPr>
          <p:cNvPr id="4" name="Slide Number Placeholder 3"/>
          <p:cNvSpPr>
            <a:spLocks noGrp="1"/>
          </p:cNvSpPr>
          <p:nvPr>
            <p:ph type="sldNum" sz="quarter" idx="10"/>
          </p:nvPr>
        </p:nvSpPr>
        <p:spPr/>
        <p:txBody>
          <a:bodyPr/>
          <a:lstStyle/>
          <a:p>
            <a:fld id="{589399D1-37BB-44AF-805F-34D8AB1836EB}" type="slidenum">
              <a:rPr lang="en-US" smtClean="0"/>
              <a:t>9</a:t>
            </a:fld>
            <a:endParaRPr lang="en-US"/>
          </a:p>
        </p:txBody>
      </p:sp>
    </p:spTree>
    <p:extLst>
      <p:ext uri="{BB962C8B-B14F-4D97-AF65-F5344CB8AC3E}">
        <p14:creationId xmlns:p14="http://schemas.microsoft.com/office/powerpoint/2010/main" val="3292625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9A63688-D82E-43CE-AED3-8ADF7EA1D370}" type="datetimeFigureOut">
              <a:rPr lang="en-US" smtClean="0"/>
              <a:t>11-Aug-18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7953837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A63688-D82E-43CE-AED3-8ADF7EA1D370}" type="datetimeFigureOut">
              <a:rPr lang="en-US" smtClean="0"/>
              <a:t>11-Aug-18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4433989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A63688-D82E-43CE-AED3-8ADF7EA1D370}" type="datetimeFigureOut">
              <a:rPr lang="en-US" smtClean="0"/>
              <a:t>11-Aug-18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4006655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A63688-D82E-43CE-AED3-8ADF7EA1D370}" type="datetimeFigureOut">
              <a:rPr lang="en-US" smtClean="0"/>
              <a:t>11-Aug-18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2950321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F9A63688-D82E-43CE-AED3-8ADF7EA1D370}" type="datetimeFigureOut">
              <a:rPr lang="en-US" smtClean="0"/>
              <a:t>11-Aug-18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191224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9A63688-D82E-43CE-AED3-8ADF7EA1D370}" type="datetimeFigureOut">
              <a:rPr lang="en-US" smtClean="0"/>
              <a:t>11-Aug-18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37329743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9A63688-D82E-43CE-AED3-8ADF7EA1D370}" type="datetimeFigureOut">
              <a:rPr lang="en-US" smtClean="0"/>
              <a:t>11-Aug-18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2056223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A63688-D82E-43CE-AED3-8ADF7EA1D370}" type="datetimeFigureOut">
              <a:rPr lang="en-US" smtClean="0"/>
              <a:t>11-Aug-18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17809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A63688-D82E-43CE-AED3-8ADF7EA1D370}" type="datetimeFigureOut">
              <a:rPr lang="en-US" smtClean="0"/>
              <a:t>11-Aug-18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1137107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A63688-D82E-43CE-AED3-8ADF7EA1D370}" type="datetimeFigureOut">
              <a:rPr lang="en-US" smtClean="0"/>
              <a:t>11-Aug-18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154582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F9A63688-D82E-43CE-AED3-8ADF7EA1D370}" type="datetimeFigureOut">
              <a:rPr lang="en-US" smtClean="0"/>
              <a:t>11-Aug-18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6928A-E04D-4AA6-9577-AAC2DFDA1776}" type="slidenum">
              <a:rPr lang="en-US" smtClean="0"/>
              <a:t>‹#›</a:t>
            </a:fld>
            <a:endParaRPr lang="en-US"/>
          </a:p>
        </p:txBody>
      </p:sp>
    </p:spTree>
    <p:extLst>
      <p:ext uri="{BB962C8B-B14F-4D97-AF65-F5344CB8AC3E}">
        <p14:creationId xmlns:p14="http://schemas.microsoft.com/office/powerpoint/2010/main" val="23487039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A63688-D82E-43CE-AED3-8ADF7EA1D370}" type="datetimeFigureOut">
              <a:rPr lang="en-US" smtClean="0"/>
              <a:t>11-Aug-18</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6928A-E04D-4AA6-9577-AAC2DFDA1776}" type="slidenum">
              <a:rPr lang="en-US" smtClean="0"/>
              <a:t>‹#›</a:t>
            </a:fld>
            <a:endParaRPr lang="en-US"/>
          </a:p>
        </p:txBody>
      </p:sp>
    </p:spTree>
    <p:extLst>
      <p:ext uri="{BB962C8B-B14F-4D97-AF65-F5344CB8AC3E}">
        <p14:creationId xmlns:p14="http://schemas.microsoft.com/office/powerpoint/2010/main" val="12117226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39.pn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gif"/></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502826"/>
            <a:ext cx="9144000" cy="1655762"/>
          </a:xfrm>
        </p:spPr>
        <p:txBody>
          <a:bodyPr>
            <a:normAutofit/>
          </a:bodyPr>
          <a:lstStyle/>
          <a:p>
            <a:r>
              <a:rPr lang="en-US" sz="3200" dirty="0">
                <a:solidFill>
                  <a:schemeClr val="tx1">
                    <a:lumMod val="75000"/>
                    <a:lumOff val="25000"/>
                  </a:schemeClr>
                </a:solidFill>
              </a:rPr>
              <a:t>Frederico Azevedo</a:t>
            </a:r>
          </a:p>
          <a:p>
            <a:r>
              <a:rPr lang="en-US" sz="2000" dirty="0">
                <a:solidFill>
                  <a:schemeClr val="tx1">
                    <a:lumMod val="75000"/>
                    <a:lumOff val="25000"/>
                  </a:schemeClr>
                </a:solidFill>
              </a:rPr>
              <a:t>(fazevedo@mit.edu)</a:t>
            </a:r>
          </a:p>
        </p:txBody>
      </p:sp>
      <p:sp>
        <p:nvSpPr>
          <p:cNvPr id="4" name="Rectangle 3"/>
          <p:cNvSpPr/>
          <p:nvPr/>
        </p:nvSpPr>
        <p:spPr>
          <a:xfrm>
            <a:off x="-6306" y="2315130"/>
            <a:ext cx="12192000" cy="2227741"/>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dirty="0"/>
              <a:t>Tutorial on Cognitive Neurosciences</a:t>
            </a:r>
          </a:p>
          <a:p>
            <a:pPr algn="ctr">
              <a:lnSpc>
                <a:spcPct val="150000"/>
              </a:lnSpc>
            </a:pPr>
            <a:r>
              <a:rPr lang="en-US" sz="2800" dirty="0"/>
              <a:t>Brains, Minds &amp; Machines Summer School 2018</a:t>
            </a:r>
          </a:p>
        </p:txBody>
      </p:sp>
      <p:pic>
        <p:nvPicPr>
          <p:cNvPr id="5" name="Picture 4"/>
          <p:cNvPicPr>
            <a:picLocks noChangeAspect="1"/>
          </p:cNvPicPr>
          <p:nvPr/>
        </p:nvPicPr>
        <p:blipFill>
          <a:blip r:embed="rId3"/>
          <a:stretch>
            <a:fillRect/>
          </a:stretch>
        </p:blipFill>
        <p:spPr>
          <a:xfrm>
            <a:off x="147292" y="275464"/>
            <a:ext cx="2974927" cy="1538217"/>
          </a:xfrm>
          <a:prstGeom prst="rect">
            <a:avLst/>
          </a:prstGeom>
        </p:spPr>
      </p:pic>
    </p:spTree>
    <p:extLst>
      <p:ext uri="{BB962C8B-B14F-4D97-AF65-F5344CB8AC3E}">
        <p14:creationId xmlns:p14="http://schemas.microsoft.com/office/powerpoint/2010/main" val="883680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0" y="0"/>
            <a:ext cx="12192000" cy="883298"/>
            <a:chOff x="0" y="0"/>
            <a:chExt cx="12192000" cy="883298"/>
          </a:xfrm>
        </p:grpSpPr>
        <p:sp>
          <p:nvSpPr>
            <p:cNvPr id="28" name="Rectangle 27"/>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Context matters</a:t>
              </a:r>
            </a:p>
          </p:txBody>
        </p:sp>
        <p:pic>
          <p:nvPicPr>
            <p:cNvPr id="29" name="Picture 28"/>
            <p:cNvPicPr>
              <a:picLocks noChangeAspect="1"/>
            </p:cNvPicPr>
            <p:nvPr/>
          </p:nvPicPr>
          <p:blipFill>
            <a:blip r:embed="rId3"/>
            <a:stretch>
              <a:fillRect/>
            </a:stretch>
          </p:blipFill>
          <p:spPr>
            <a:xfrm>
              <a:off x="171516" y="145249"/>
              <a:ext cx="1146481" cy="592800"/>
            </a:xfrm>
            <a:prstGeom prst="rect">
              <a:avLst/>
            </a:prstGeom>
          </p:spPr>
        </p:pic>
      </p:grpSp>
      <p:pic>
        <p:nvPicPr>
          <p:cNvPr id="30" name="Picture 2" descr="Grey_square_optical_illusion.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55950" y="3433815"/>
            <a:ext cx="2452688"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p:cNvPicPr>
            <a:picLocks noChangeAspect="1"/>
          </p:cNvPicPr>
          <p:nvPr/>
        </p:nvPicPr>
        <p:blipFill>
          <a:blip r:embed="rId5"/>
          <a:stretch>
            <a:fillRect/>
          </a:stretch>
        </p:blipFill>
        <p:spPr>
          <a:xfrm>
            <a:off x="2241699" y="3356459"/>
            <a:ext cx="5105400" cy="3507043"/>
          </a:xfrm>
          <a:prstGeom prst="rect">
            <a:avLst/>
          </a:prstGeom>
        </p:spPr>
      </p:pic>
      <p:grpSp>
        <p:nvGrpSpPr>
          <p:cNvPr id="32" name="Group 31"/>
          <p:cNvGrpSpPr/>
          <p:nvPr/>
        </p:nvGrpSpPr>
        <p:grpSpPr>
          <a:xfrm>
            <a:off x="4921021" y="3416497"/>
            <a:ext cx="3041020" cy="2421079"/>
            <a:chOff x="3538065" y="3048000"/>
            <a:chExt cx="3041020" cy="2421079"/>
          </a:xfrm>
        </p:grpSpPr>
        <p:sp>
          <p:nvSpPr>
            <p:cNvPr id="33" name="Rectangle 32"/>
            <p:cNvSpPr/>
            <p:nvPr/>
          </p:nvSpPr>
          <p:spPr>
            <a:xfrm>
              <a:off x="3538065" y="3101974"/>
              <a:ext cx="1357281" cy="230822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4" name="Rectangle 33"/>
            <p:cNvSpPr/>
            <p:nvPr/>
          </p:nvSpPr>
          <p:spPr>
            <a:xfrm>
              <a:off x="5061100" y="3048000"/>
              <a:ext cx="1357281" cy="236219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6" name="Rectangle 35"/>
            <p:cNvSpPr/>
            <p:nvPr/>
          </p:nvSpPr>
          <p:spPr>
            <a:xfrm>
              <a:off x="3818304" y="3106881"/>
              <a:ext cx="2760781" cy="70283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 name="Rectangle 36"/>
            <p:cNvSpPr/>
            <p:nvPr/>
          </p:nvSpPr>
          <p:spPr>
            <a:xfrm>
              <a:off x="3818303" y="3923724"/>
              <a:ext cx="2760781" cy="154535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8" name="Group 37"/>
          <p:cNvGrpSpPr/>
          <p:nvPr/>
        </p:nvGrpSpPr>
        <p:grpSpPr>
          <a:xfrm>
            <a:off x="7889479" y="3356459"/>
            <a:ext cx="2415897" cy="2133600"/>
            <a:chOff x="6485980" y="2941782"/>
            <a:chExt cx="2415897" cy="2133600"/>
          </a:xfrm>
        </p:grpSpPr>
        <p:sp>
          <p:nvSpPr>
            <p:cNvPr id="39" name="Rectangle 38"/>
            <p:cNvSpPr/>
            <p:nvPr/>
          </p:nvSpPr>
          <p:spPr>
            <a:xfrm>
              <a:off x="6485980" y="2941782"/>
              <a:ext cx="1077028" cy="203517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0" name="Rectangle 39"/>
            <p:cNvSpPr/>
            <p:nvPr/>
          </p:nvSpPr>
          <p:spPr>
            <a:xfrm>
              <a:off x="7824849" y="3040207"/>
              <a:ext cx="1077028" cy="203517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1" name="Rectangle 40"/>
            <p:cNvSpPr/>
            <p:nvPr/>
          </p:nvSpPr>
          <p:spPr>
            <a:xfrm>
              <a:off x="6516858" y="3743038"/>
              <a:ext cx="2096934" cy="2286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2" name="Rectangle 41"/>
            <p:cNvSpPr/>
            <p:nvPr/>
          </p:nvSpPr>
          <p:spPr>
            <a:xfrm>
              <a:off x="6615679" y="4131833"/>
              <a:ext cx="2096934" cy="689262"/>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3" name="Rectangle 42"/>
            <p:cNvSpPr/>
            <p:nvPr/>
          </p:nvSpPr>
          <p:spPr>
            <a:xfrm>
              <a:off x="6615679" y="3370264"/>
              <a:ext cx="2096934" cy="22860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45" name="Group 44"/>
          <p:cNvGrpSpPr/>
          <p:nvPr/>
        </p:nvGrpSpPr>
        <p:grpSpPr>
          <a:xfrm>
            <a:off x="2138560" y="3265468"/>
            <a:ext cx="2760781" cy="2658049"/>
            <a:chOff x="735061" y="2850791"/>
            <a:chExt cx="2760781" cy="2658049"/>
          </a:xfrm>
        </p:grpSpPr>
        <p:sp>
          <p:nvSpPr>
            <p:cNvPr id="46" name="Rectangle 45"/>
            <p:cNvSpPr/>
            <p:nvPr/>
          </p:nvSpPr>
          <p:spPr>
            <a:xfrm>
              <a:off x="2287637" y="2896189"/>
              <a:ext cx="1072853" cy="230822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7" name="Rectangle 46"/>
            <p:cNvSpPr/>
            <p:nvPr/>
          </p:nvSpPr>
          <p:spPr>
            <a:xfrm>
              <a:off x="736901" y="2850791"/>
              <a:ext cx="1357281" cy="2362199"/>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8" name="Rectangle 47"/>
            <p:cNvSpPr/>
            <p:nvPr/>
          </p:nvSpPr>
          <p:spPr>
            <a:xfrm>
              <a:off x="735061" y="3093346"/>
              <a:ext cx="2760781" cy="816844"/>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49" name="Rectangle 48"/>
            <p:cNvSpPr/>
            <p:nvPr/>
          </p:nvSpPr>
          <p:spPr>
            <a:xfrm>
              <a:off x="815091" y="4031890"/>
              <a:ext cx="2645294" cy="1476950"/>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50" name="Rectangle 49"/>
          <p:cNvSpPr/>
          <p:nvPr/>
        </p:nvSpPr>
        <p:spPr>
          <a:xfrm>
            <a:off x="2106915" y="3022895"/>
            <a:ext cx="426588" cy="424278"/>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1" name="Rectangle 50"/>
          <p:cNvSpPr/>
          <p:nvPr/>
        </p:nvSpPr>
        <p:spPr>
          <a:xfrm>
            <a:off x="7540553" y="3356460"/>
            <a:ext cx="3252382" cy="242223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4" name="Rectangle 53"/>
          <p:cNvSpPr/>
          <p:nvPr/>
        </p:nvSpPr>
        <p:spPr>
          <a:xfrm>
            <a:off x="1885217" y="3150458"/>
            <a:ext cx="5611265" cy="3552636"/>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nvGrpSpPr>
          <p:cNvPr id="3" name="Group 2"/>
          <p:cNvGrpSpPr/>
          <p:nvPr/>
        </p:nvGrpSpPr>
        <p:grpSpPr>
          <a:xfrm>
            <a:off x="1840583" y="968956"/>
            <a:ext cx="8510835" cy="2330578"/>
            <a:chOff x="1893593" y="1085919"/>
            <a:chExt cx="8510835" cy="2330578"/>
          </a:xfrm>
        </p:grpSpPr>
        <p:pic>
          <p:nvPicPr>
            <p:cNvPr id="25" name="Picture 3" descr="gk956_fig1.png"/>
            <p:cNvPicPr>
              <a:picLocks noChangeAspect="1"/>
            </p:cNvPicPr>
            <p:nvPr/>
          </p:nvPicPr>
          <p:blipFill rotWithShape="1">
            <a:blip r:embed="rId6">
              <a:extLst>
                <a:ext uri="{28A0092B-C50C-407E-A947-70E740481C1C}">
                  <a14:useLocalDpi xmlns:a14="http://schemas.microsoft.com/office/drawing/2010/main" val="0"/>
                </a:ext>
              </a:extLst>
            </a:blip>
            <a:srcRect l="33618"/>
            <a:stretch/>
          </p:blipFill>
          <p:spPr bwMode="auto">
            <a:xfrm>
              <a:off x="1893593" y="1285883"/>
              <a:ext cx="4495800" cy="1870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796277" y="1085919"/>
              <a:ext cx="3608151" cy="2330578"/>
              <a:chOff x="6137054" y="1085919"/>
              <a:chExt cx="3608151" cy="2330578"/>
            </a:xfrm>
          </p:grpSpPr>
          <p:pic>
            <p:nvPicPr>
              <p:cNvPr id="26" name="Picture 4" descr="gk956_fig2.png"/>
              <p:cNvPicPr>
                <a:picLocks noChangeAspect="1"/>
              </p:cNvPicPr>
              <p:nvPr/>
            </p:nvPicPr>
            <p:blipFill rotWithShape="1">
              <a:blip r:embed="rId7" cstate="print">
                <a:extLst>
                  <a:ext uri="{28A0092B-C50C-407E-A947-70E740481C1C}">
                    <a14:useLocalDpi xmlns:a14="http://schemas.microsoft.com/office/drawing/2010/main" val="0"/>
                  </a:ext>
                </a:extLst>
              </a:blip>
              <a:srcRect l="24607" b="60789"/>
              <a:stretch/>
            </p:blipFill>
            <p:spPr bwMode="auto">
              <a:xfrm>
                <a:off x="6137054" y="1085919"/>
                <a:ext cx="3608151" cy="223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Rectangle 43"/>
              <p:cNvSpPr/>
              <p:nvPr/>
            </p:nvSpPr>
            <p:spPr>
              <a:xfrm>
                <a:off x="7127568" y="2690196"/>
                <a:ext cx="1470773" cy="634631"/>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2" name="Rectangle 51"/>
              <p:cNvSpPr/>
              <p:nvPr/>
            </p:nvSpPr>
            <p:spPr>
              <a:xfrm>
                <a:off x="8489320" y="1167932"/>
                <a:ext cx="1005519" cy="224856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53" name="Rectangle 52"/>
              <p:cNvSpPr/>
              <p:nvPr/>
            </p:nvSpPr>
            <p:spPr>
              <a:xfrm>
                <a:off x="8446325" y="2524510"/>
                <a:ext cx="391754" cy="361095"/>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sp>
        <p:nvSpPr>
          <p:cNvPr id="35" name="Rectangle 5"/>
          <p:cNvSpPr>
            <a:spLocks noChangeArrowheads="1"/>
          </p:cNvSpPr>
          <p:nvPr/>
        </p:nvSpPr>
        <p:spPr bwMode="auto">
          <a:xfrm>
            <a:off x="9374337" y="2329615"/>
            <a:ext cx="32547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en-US" altLang="en-US" sz="1400" dirty="0" err="1" smtClean="0">
                <a:latin typeface="+mn-lt"/>
              </a:rPr>
              <a:t>Heydt</a:t>
            </a:r>
            <a:r>
              <a:rPr lang="en-US" altLang="en-US" sz="1400" dirty="0" smtClean="0">
                <a:latin typeface="+mn-lt"/>
              </a:rPr>
              <a:t> et al. (1984) Science</a:t>
            </a:r>
            <a:endParaRPr lang="en-US" altLang="en-US" sz="1400" dirty="0">
              <a:latin typeface="+mn-lt"/>
            </a:endParaRPr>
          </a:p>
        </p:txBody>
      </p:sp>
    </p:spTree>
    <p:extLst>
      <p:ext uri="{BB962C8B-B14F-4D97-AF65-F5344CB8AC3E}">
        <p14:creationId xmlns:p14="http://schemas.microsoft.com/office/powerpoint/2010/main" val="2963671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4"/>
                                        </p:tgtEl>
                                      </p:cBhvr>
                                    </p:animEffect>
                                    <p:set>
                                      <p:cBhvr>
                                        <p:cTn id="7" dur="1" fill="hold">
                                          <p:stCondLst>
                                            <p:cond delay="499"/>
                                          </p:stCondLst>
                                        </p:cTn>
                                        <p:tgtEl>
                                          <p:spTgt spid="5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51"/>
                                        </p:tgtEl>
                                      </p:cBhvr>
                                    </p:animEffect>
                                    <p:set>
                                      <p:cBhvr>
                                        <p:cTn id="18" dur="1" fill="hold">
                                          <p:stCondLst>
                                            <p:cond delay="499"/>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455220" y="1492746"/>
            <a:ext cx="7281560" cy="4813623"/>
          </a:xfrm>
          <a:prstGeom prst="rect">
            <a:avLst/>
          </a:prstGeom>
        </p:spPr>
      </p:pic>
      <p:sp>
        <p:nvSpPr>
          <p:cNvPr id="5" name="TextBox 4"/>
          <p:cNvSpPr txBox="1"/>
          <p:nvPr/>
        </p:nvSpPr>
        <p:spPr>
          <a:xfrm>
            <a:off x="6290942" y="6550225"/>
            <a:ext cx="6465757" cy="307777"/>
          </a:xfrm>
          <a:prstGeom prst="rect">
            <a:avLst/>
          </a:prstGeom>
          <a:noFill/>
        </p:spPr>
        <p:txBody>
          <a:bodyPr wrap="square" rtlCol="0">
            <a:spAutoFit/>
          </a:bodyPr>
          <a:lstStyle/>
          <a:p>
            <a:pPr algn="ctr"/>
            <a:r>
              <a:rPr lang="en-US" sz="1400" dirty="0" err="1"/>
              <a:t>Gazzaniga</a:t>
            </a:r>
            <a:r>
              <a:rPr lang="en-US" sz="1400" dirty="0"/>
              <a:t> et al. </a:t>
            </a:r>
            <a:r>
              <a:rPr lang="en-US" sz="1400" i="1" dirty="0"/>
              <a:t>Cognitive Neuroscience: the biology of the mind</a:t>
            </a:r>
            <a:r>
              <a:rPr lang="en-US" sz="1400" dirty="0"/>
              <a:t>. 4</a:t>
            </a:r>
            <a:r>
              <a:rPr lang="en-US" sz="1400" baseline="30000" dirty="0"/>
              <a:t>th</a:t>
            </a:r>
            <a:r>
              <a:rPr lang="en-US" sz="1400" dirty="0"/>
              <a:t> ed.</a:t>
            </a:r>
          </a:p>
        </p:txBody>
      </p:sp>
      <p:grpSp>
        <p:nvGrpSpPr>
          <p:cNvPr id="6" name="Group 5"/>
          <p:cNvGrpSpPr/>
          <p:nvPr/>
        </p:nvGrpSpPr>
        <p:grpSpPr>
          <a:xfrm>
            <a:off x="0" y="0"/>
            <a:ext cx="12192000" cy="883298"/>
            <a:chOff x="0" y="0"/>
            <a:chExt cx="12192000" cy="883298"/>
          </a:xfrm>
        </p:grpSpPr>
        <p:sp>
          <p:nvSpPr>
            <p:cNvPr id="8" name="Rectangle 7"/>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Action</a:t>
              </a:r>
            </a:p>
          </p:txBody>
        </p:sp>
        <p:pic>
          <p:nvPicPr>
            <p:cNvPr id="9" name="Picture 8"/>
            <p:cNvPicPr>
              <a:picLocks noChangeAspect="1"/>
            </p:cNvPicPr>
            <p:nvPr/>
          </p:nvPicPr>
          <p:blipFill>
            <a:blip r:embed="rId4"/>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09256048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83312" y="1321051"/>
            <a:ext cx="4425376" cy="4986339"/>
          </a:xfrm>
          <a:prstGeom prst="rect">
            <a:avLst/>
          </a:prstGeom>
        </p:spPr>
      </p:pic>
      <p:sp>
        <p:nvSpPr>
          <p:cNvPr id="5" name="TextBox 4"/>
          <p:cNvSpPr txBox="1"/>
          <p:nvPr/>
        </p:nvSpPr>
        <p:spPr>
          <a:xfrm>
            <a:off x="6290942" y="6550225"/>
            <a:ext cx="6465757" cy="307777"/>
          </a:xfrm>
          <a:prstGeom prst="rect">
            <a:avLst/>
          </a:prstGeom>
          <a:noFill/>
        </p:spPr>
        <p:txBody>
          <a:bodyPr wrap="square" rtlCol="0">
            <a:spAutoFit/>
          </a:bodyPr>
          <a:lstStyle/>
          <a:p>
            <a:pPr algn="ctr"/>
            <a:r>
              <a:rPr lang="en-US" sz="1400" dirty="0" err="1"/>
              <a:t>Gazzaniga</a:t>
            </a:r>
            <a:r>
              <a:rPr lang="en-US" sz="1400" dirty="0"/>
              <a:t> et al. </a:t>
            </a:r>
            <a:r>
              <a:rPr lang="en-US" sz="1400" i="1" dirty="0"/>
              <a:t>Cognitive Neuroscience: the biology of the mind</a:t>
            </a:r>
            <a:r>
              <a:rPr lang="en-US" sz="1400" dirty="0"/>
              <a:t>. 4</a:t>
            </a:r>
            <a:r>
              <a:rPr lang="en-US" sz="1400" baseline="30000" dirty="0"/>
              <a:t>th</a:t>
            </a:r>
            <a:r>
              <a:rPr lang="en-US" sz="1400" dirty="0"/>
              <a:t> ed.</a:t>
            </a:r>
          </a:p>
        </p:txBody>
      </p:sp>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Decoding of movement</a:t>
              </a:r>
            </a:p>
          </p:txBody>
        </p:sp>
        <p:pic>
          <p:nvPicPr>
            <p:cNvPr id="8" name="Picture 7"/>
            <p:cNvPicPr>
              <a:picLocks noChangeAspect="1"/>
            </p:cNvPicPr>
            <p:nvPr/>
          </p:nvPicPr>
          <p:blipFill>
            <a:blip r:embed="rId4"/>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5643347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Decoding of movement</a:t>
              </a:r>
            </a:p>
          </p:txBody>
        </p:sp>
        <p:pic>
          <p:nvPicPr>
            <p:cNvPr id="8" name="Picture 7"/>
            <p:cNvPicPr>
              <a:picLocks noChangeAspect="1"/>
            </p:cNvPicPr>
            <p:nvPr/>
          </p:nvPicPr>
          <p:blipFill>
            <a:blip r:embed="rId5"/>
            <a:stretch>
              <a:fillRect/>
            </a:stretch>
          </p:blipFill>
          <p:spPr>
            <a:xfrm>
              <a:off x="171516" y="145249"/>
              <a:ext cx="1146481" cy="592800"/>
            </a:xfrm>
            <a:prstGeom prst="rect">
              <a:avLst/>
            </a:prstGeom>
          </p:spPr>
        </p:pic>
      </p:grpSp>
      <p:pic>
        <p:nvPicPr>
          <p:cNvPr id="3" name="monkeyMovesAr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03525" y="1388753"/>
            <a:ext cx="6445045" cy="4774107"/>
          </a:xfrm>
          <a:prstGeom prst="rect">
            <a:avLst/>
          </a:prstGeom>
        </p:spPr>
      </p:pic>
      <p:sp>
        <p:nvSpPr>
          <p:cNvPr id="9" name="TextBox 8">
            <a:extLst>
              <a:ext uri="{FF2B5EF4-FFF2-40B4-BE49-F238E27FC236}">
                <a16:creationId xmlns:a16="http://schemas.microsoft.com/office/drawing/2014/main" id="{ABA1DA81-F8AF-4858-80EB-2075497DBC40}"/>
              </a:ext>
            </a:extLst>
          </p:cNvPr>
          <p:cNvSpPr txBox="1"/>
          <p:nvPr/>
        </p:nvSpPr>
        <p:spPr>
          <a:xfrm>
            <a:off x="8231029" y="6162860"/>
            <a:ext cx="2055970" cy="307777"/>
          </a:xfrm>
          <a:prstGeom prst="rect">
            <a:avLst/>
          </a:prstGeom>
          <a:noFill/>
        </p:spPr>
        <p:txBody>
          <a:bodyPr wrap="square" rtlCol="0">
            <a:spAutoFit/>
          </a:bodyPr>
          <a:lstStyle/>
          <a:p>
            <a:pPr algn="just"/>
            <a:r>
              <a:rPr lang="en-US" sz="1400" dirty="0"/>
              <a:t>Andrew Schwartz group</a:t>
            </a:r>
          </a:p>
        </p:txBody>
      </p:sp>
      <p:grpSp>
        <p:nvGrpSpPr>
          <p:cNvPr id="12" name="Group 11"/>
          <p:cNvGrpSpPr/>
          <p:nvPr/>
        </p:nvGrpSpPr>
        <p:grpSpPr>
          <a:xfrm>
            <a:off x="514740" y="3872547"/>
            <a:ext cx="2414975" cy="2092843"/>
            <a:chOff x="374634" y="4108522"/>
            <a:chExt cx="2414975" cy="2092843"/>
          </a:xfrm>
        </p:grpSpPr>
        <p:pic>
          <p:nvPicPr>
            <p:cNvPr id="4" name="Picture 3"/>
            <p:cNvPicPr>
              <a:picLocks noChangeAspect="1"/>
            </p:cNvPicPr>
            <p:nvPr/>
          </p:nvPicPr>
          <p:blipFill>
            <a:blip r:embed="rId7"/>
            <a:stretch>
              <a:fillRect/>
            </a:stretch>
          </p:blipFill>
          <p:spPr>
            <a:xfrm>
              <a:off x="720339" y="4108522"/>
              <a:ext cx="1723565" cy="1739058"/>
            </a:xfrm>
            <a:prstGeom prst="rect">
              <a:avLst/>
            </a:prstGeom>
          </p:spPr>
        </p:pic>
        <p:sp>
          <p:nvSpPr>
            <p:cNvPr id="10" name="TextBox 9">
              <a:extLst>
                <a:ext uri="{FF2B5EF4-FFF2-40B4-BE49-F238E27FC236}">
                  <a16:creationId xmlns:a16="http://schemas.microsoft.com/office/drawing/2014/main" id="{ABA1DA81-F8AF-4858-80EB-2075497DBC40}"/>
                </a:ext>
              </a:extLst>
            </p:cNvPr>
            <p:cNvSpPr txBox="1"/>
            <p:nvPr/>
          </p:nvSpPr>
          <p:spPr>
            <a:xfrm>
              <a:off x="374634" y="5893588"/>
              <a:ext cx="2414975" cy="307777"/>
            </a:xfrm>
            <a:prstGeom prst="rect">
              <a:avLst/>
            </a:prstGeom>
            <a:noFill/>
          </p:spPr>
          <p:txBody>
            <a:bodyPr wrap="square" rtlCol="0">
              <a:spAutoFit/>
            </a:bodyPr>
            <a:lstStyle/>
            <a:p>
              <a:pPr algn="just"/>
              <a:r>
                <a:rPr lang="en-US" sz="1400" dirty="0"/>
                <a:t>Davies et al. (2012) J </a:t>
              </a:r>
              <a:r>
                <a:rPr lang="en-US" sz="1400" dirty="0" err="1"/>
                <a:t>Neur</a:t>
              </a:r>
              <a:r>
                <a:rPr lang="en-US" sz="1400" dirty="0"/>
                <a:t> </a:t>
              </a:r>
              <a:r>
                <a:rPr lang="en-US" sz="1400" dirty="0" err="1"/>
                <a:t>Eng</a:t>
              </a:r>
              <a:endParaRPr lang="en-US" sz="1400" dirty="0"/>
            </a:p>
          </p:txBody>
        </p:sp>
      </p:grpSp>
      <p:grpSp>
        <p:nvGrpSpPr>
          <p:cNvPr id="5" name="Group 4"/>
          <p:cNvGrpSpPr/>
          <p:nvPr/>
        </p:nvGrpSpPr>
        <p:grpSpPr>
          <a:xfrm>
            <a:off x="664389" y="1669025"/>
            <a:ext cx="2115677" cy="1841309"/>
            <a:chOff x="524283" y="2244209"/>
            <a:chExt cx="2115677" cy="1841309"/>
          </a:xfrm>
        </p:grpSpPr>
        <p:pic>
          <p:nvPicPr>
            <p:cNvPr id="1026" name="Picture 2" descr="Image result for utah arr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4283" y="2244209"/>
              <a:ext cx="2115677" cy="151052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BA1DA81-F8AF-4858-80EB-2075497DBC40}"/>
                </a:ext>
              </a:extLst>
            </p:cNvPr>
            <p:cNvSpPr txBox="1"/>
            <p:nvPr/>
          </p:nvSpPr>
          <p:spPr>
            <a:xfrm>
              <a:off x="619973" y="3777741"/>
              <a:ext cx="1924297" cy="307777"/>
            </a:xfrm>
            <a:prstGeom prst="rect">
              <a:avLst/>
            </a:prstGeom>
            <a:noFill/>
          </p:spPr>
          <p:txBody>
            <a:bodyPr wrap="square" rtlCol="0">
              <a:spAutoFit/>
            </a:bodyPr>
            <a:lstStyle/>
            <a:p>
              <a:pPr algn="just"/>
              <a:r>
                <a:rPr lang="en-US" sz="1400" dirty="0"/>
                <a:t>Blackrock Microsystems</a:t>
              </a:r>
            </a:p>
          </p:txBody>
        </p:sp>
      </p:grpSp>
    </p:spTree>
    <p:extLst>
      <p:ext uri="{BB962C8B-B14F-4D97-AF65-F5344CB8AC3E}">
        <p14:creationId xmlns:p14="http://schemas.microsoft.com/office/powerpoint/2010/main" val="3305210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8874" y="2679267"/>
            <a:ext cx="10834255" cy="1499466"/>
          </a:xfrm>
        </p:spPr>
        <p:txBody>
          <a:bodyPr/>
          <a:lstStyle/>
          <a:p>
            <a:pPr marL="0" indent="0">
              <a:buNone/>
            </a:pPr>
            <a:r>
              <a:rPr lang="en-US" dirty="0" smtClean="0"/>
              <a:t>“the </a:t>
            </a:r>
            <a:r>
              <a:rPr lang="en-US" dirty="0"/>
              <a:t>process by which organisms </a:t>
            </a:r>
            <a:r>
              <a:rPr lang="en-US" b="1" dirty="0"/>
              <a:t>select</a:t>
            </a:r>
            <a:r>
              <a:rPr lang="en-US" dirty="0"/>
              <a:t> a subset of available information upon which to focus for </a:t>
            </a:r>
            <a:r>
              <a:rPr lang="en-US" b="1" dirty="0"/>
              <a:t>enhanced processing</a:t>
            </a:r>
            <a:r>
              <a:rPr lang="en-US" dirty="0"/>
              <a:t> (often in a signal-to-noise-ratio sense) and </a:t>
            </a:r>
            <a:r>
              <a:rPr lang="en-US" dirty="0" smtClean="0"/>
              <a:t>integration” </a:t>
            </a:r>
            <a:r>
              <a:rPr lang="en-US" i="1" dirty="0" smtClean="0"/>
              <a:t>Laurence M. Ward</a:t>
            </a:r>
            <a:endParaRPr lang="en-US" dirty="0"/>
          </a:p>
        </p:txBody>
      </p:sp>
      <p:grpSp>
        <p:nvGrpSpPr>
          <p:cNvPr id="4" name="Group 3"/>
          <p:cNvGrpSpPr/>
          <p:nvPr/>
        </p:nvGrpSpPr>
        <p:grpSpPr>
          <a:xfrm>
            <a:off x="0" y="0"/>
            <a:ext cx="12192000" cy="883298"/>
            <a:chOff x="0" y="0"/>
            <a:chExt cx="12192000" cy="883298"/>
          </a:xfrm>
        </p:grpSpPr>
        <p:sp>
          <p:nvSpPr>
            <p:cNvPr id="5" name="Rectangle 4"/>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Attention</a:t>
              </a:r>
            </a:p>
          </p:txBody>
        </p:sp>
        <p:pic>
          <p:nvPicPr>
            <p:cNvPr id="6" name="Picture 5"/>
            <p:cNvPicPr>
              <a:picLocks noChangeAspect="1"/>
            </p:cNvPicPr>
            <p:nvPr/>
          </p:nvPicPr>
          <p:blipFill>
            <a:blip r:embed="rId3"/>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73429082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cell.com/cms/attachment/2085311508/2073800532/gr1_lr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4269" y="1987106"/>
            <a:ext cx="5463640" cy="3665523"/>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7937900" y="3882631"/>
            <a:ext cx="208360" cy="210741"/>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469525" y="2784874"/>
            <a:ext cx="435034" cy="433387"/>
          </a:xfrm>
          <a:prstGeom prst="ellipse">
            <a:avLst/>
          </a:prstGeom>
          <a:solidFill>
            <a:srgbClr val="FFC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2" descr="http://www.cell.com/cms/attachment/2085311508/2073800532/gr1_lrg.jp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6224269" y="1987106"/>
            <a:ext cx="5463640" cy="3665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801686" y="1006127"/>
            <a:ext cx="4299148" cy="1015347"/>
          </a:xfrm>
        </p:spPr>
        <p:txBody>
          <a:bodyPr>
            <a:normAutofit/>
          </a:bodyPr>
          <a:lstStyle/>
          <a:p>
            <a:pPr algn="ctr"/>
            <a:r>
              <a:rPr lang="en-US" sz="3200" dirty="0">
                <a:latin typeface="+mn-lt"/>
              </a:rPr>
              <a:t>Feature-based attention</a:t>
            </a:r>
          </a:p>
        </p:txBody>
      </p:sp>
      <p:pic>
        <p:nvPicPr>
          <p:cNvPr id="6" name="Picture 2" descr="http://www.cell.com/cms/attachment/2085311508/2073800532/gr1_lrg.jpg"/>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508921" y="1987105"/>
            <a:ext cx="5463640" cy="366552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3795060" y="4113238"/>
            <a:ext cx="1255059" cy="1255059"/>
          </a:xfrm>
          <a:prstGeom prst="ellipse">
            <a:avLst/>
          </a:prstGeom>
          <a:noFill/>
          <a:ln w="28575">
            <a:solidFill>
              <a:schemeClr val="accent4">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txBox="1">
            <a:spLocks/>
          </p:cNvSpPr>
          <p:nvPr/>
        </p:nvSpPr>
        <p:spPr>
          <a:xfrm>
            <a:off x="1091167" y="1006125"/>
            <a:ext cx="4299148" cy="10153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dirty="0">
                <a:latin typeface="+mn-lt"/>
              </a:rPr>
              <a:t>Spatial attention</a:t>
            </a:r>
          </a:p>
        </p:txBody>
      </p:sp>
      <p:pic>
        <p:nvPicPr>
          <p:cNvPr id="4" name="Picture 3"/>
          <p:cNvPicPr>
            <a:picLocks noChangeAspect="1"/>
          </p:cNvPicPr>
          <p:nvPr/>
        </p:nvPicPr>
        <p:blipFill rotWithShape="1">
          <a:blip r:embed="rId4">
            <a:clrChange>
              <a:clrFrom>
                <a:srgbClr val="352A87"/>
              </a:clrFrom>
              <a:clrTo>
                <a:srgbClr val="352A87">
                  <a:alpha val="0"/>
                </a:srgbClr>
              </a:clrTo>
            </a:clrChange>
          </a:blip>
          <a:srcRect l="56488" t="33039" r="6416" b="2034"/>
          <a:stretch/>
        </p:blipFill>
        <p:spPr>
          <a:xfrm>
            <a:off x="3595604" y="3002454"/>
            <a:ext cx="1653966" cy="2678437"/>
          </a:xfrm>
          <a:prstGeom prst="rect">
            <a:avLst/>
          </a:prstGeom>
        </p:spPr>
      </p:pic>
      <p:grpSp>
        <p:nvGrpSpPr>
          <p:cNvPr id="5" name="Group 4"/>
          <p:cNvGrpSpPr/>
          <p:nvPr/>
        </p:nvGrpSpPr>
        <p:grpSpPr>
          <a:xfrm>
            <a:off x="7354268" y="2314702"/>
            <a:ext cx="965358" cy="3165164"/>
            <a:chOff x="7521152" y="2314702"/>
            <a:chExt cx="965358" cy="3165164"/>
          </a:xfrm>
        </p:grpSpPr>
        <p:pic>
          <p:nvPicPr>
            <p:cNvPr id="10" name="Picture 9"/>
            <p:cNvPicPr>
              <a:picLocks noChangeAspect="1"/>
            </p:cNvPicPr>
            <p:nvPr/>
          </p:nvPicPr>
          <p:blipFill rotWithShape="1">
            <a:blip r:embed="rId4">
              <a:clrChange>
                <a:clrFrom>
                  <a:srgbClr val="352A87"/>
                </a:clrFrom>
                <a:clrTo>
                  <a:srgbClr val="352A87">
                    <a:alpha val="0"/>
                  </a:srgbClr>
                </a:clrTo>
              </a:clrChange>
            </a:blip>
            <a:srcRect l="55397" t="34711" r="4609" b="2034"/>
            <a:stretch/>
          </p:blipFill>
          <p:spPr>
            <a:xfrm>
              <a:off x="7521152" y="4300153"/>
              <a:ext cx="965358" cy="1179713"/>
            </a:xfrm>
            <a:prstGeom prst="rect">
              <a:avLst/>
            </a:prstGeom>
          </p:spPr>
        </p:pic>
        <p:pic>
          <p:nvPicPr>
            <p:cNvPr id="12" name="Picture 11"/>
            <p:cNvPicPr>
              <a:picLocks noChangeAspect="1"/>
            </p:cNvPicPr>
            <p:nvPr/>
          </p:nvPicPr>
          <p:blipFill rotWithShape="1">
            <a:blip r:embed="rId4">
              <a:clrChange>
                <a:clrFrom>
                  <a:srgbClr val="352A87"/>
                </a:clrFrom>
                <a:clrTo>
                  <a:srgbClr val="352A87">
                    <a:alpha val="0"/>
                  </a:srgbClr>
                </a:clrTo>
              </a:clrChange>
            </a:blip>
            <a:srcRect l="54843" t="29928" r="-7567" b="2034"/>
            <a:stretch/>
          </p:blipFill>
          <p:spPr>
            <a:xfrm>
              <a:off x="7529266" y="2314702"/>
              <a:ext cx="836059" cy="1035600"/>
            </a:xfrm>
            <a:prstGeom prst="rect">
              <a:avLst/>
            </a:prstGeom>
          </p:spPr>
        </p:pic>
        <p:pic>
          <p:nvPicPr>
            <p:cNvPr id="15" name="Picture 14"/>
            <p:cNvPicPr>
              <a:picLocks noChangeAspect="1"/>
            </p:cNvPicPr>
            <p:nvPr/>
          </p:nvPicPr>
          <p:blipFill rotWithShape="1">
            <a:blip r:embed="rId4">
              <a:clrChange>
                <a:clrFrom>
                  <a:srgbClr val="352A87"/>
                </a:clrFrom>
                <a:clrTo>
                  <a:srgbClr val="352A87">
                    <a:alpha val="0"/>
                  </a:srgbClr>
                </a:clrTo>
              </a:clrChange>
            </a:blip>
            <a:srcRect l="54843" t="29928" r="-7567" b="2034"/>
            <a:stretch/>
          </p:blipFill>
          <p:spPr>
            <a:xfrm>
              <a:off x="8044060" y="3636199"/>
              <a:ext cx="438763" cy="529871"/>
            </a:xfrm>
            <a:prstGeom prst="rect">
              <a:avLst/>
            </a:prstGeom>
          </p:spPr>
        </p:pic>
      </p:grpSp>
      <p:sp>
        <p:nvSpPr>
          <p:cNvPr id="18" name="TextBox 17">
            <a:extLst>
              <a:ext uri="{FF2B5EF4-FFF2-40B4-BE49-F238E27FC236}">
                <a16:creationId xmlns:a16="http://schemas.microsoft.com/office/drawing/2014/main" id="{ABA1DA81-F8AF-4858-80EB-2075497DBC40}"/>
              </a:ext>
            </a:extLst>
          </p:cNvPr>
          <p:cNvSpPr txBox="1"/>
          <p:nvPr/>
        </p:nvSpPr>
        <p:spPr>
          <a:xfrm>
            <a:off x="8017178" y="6413396"/>
            <a:ext cx="3665902" cy="307777"/>
          </a:xfrm>
          <a:prstGeom prst="rect">
            <a:avLst/>
          </a:prstGeom>
          <a:noFill/>
        </p:spPr>
        <p:txBody>
          <a:bodyPr wrap="square" rtlCol="0">
            <a:spAutoFit/>
          </a:bodyPr>
          <a:lstStyle/>
          <a:p>
            <a:pPr algn="just"/>
            <a:r>
              <a:rPr lang="en-US" sz="1400" dirty="0"/>
              <a:t>Adapted from Moore &amp; </a:t>
            </a:r>
            <a:r>
              <a:rPr lang="en-US" sz="1400" dirty="0" err="1"/>
              <a:t>Zirnsak</a:t>
            </a:r>
            <a:r>
              <a:rPr lang="en-US" sz="1400" dirty="0"/>
              <a:t> (2015) Neuron</a:t>
            </a:r>
          </a:p>
        </p:txBody>
      </p:sp>
      <p:grpSp>
        <p:nvGrpSpPr>
          <p:cNvPr id="16" name="Group 15"/>
          <p:cNvGrpSpPr/>
          <p:nvPr/>
        </p:nvGrpSpPr>
        <p:grpSpPr>
          <a:xfrm>
            <a:off x="0" y="0"/>
            <a:ext cx="12192000" cy="883298"/>
            <a:chOff x="0" y="0"/>
            <a:chExt cx="12192000" cy="883298"/>
          </a:xfrm>
        </p:grpSpPr>
        <p:sp>
          <p:nvSpPr>
            <p:cNvPr id="19" name="Rectangle 18"/>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dirty="0"/>
            </a:p>
          </p:txBody>
        </p:sp>
        <p:pic>
          <p:nvPicPr>
            <p:cNvPr id="20" name="Picture 19"/>
            <p:cNvPicPr>
              <a:picLocks noChangeAspect="1"/>
            </p:cNvPicPr>
            <p:nvPr/>
          </p:nvPicPr>
          <p:blipFill>
            <a:blip r:embed="rId5"/>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923667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7"/>
                                        </p:tgtEl>
                                      </p:cBhvr>
                                    </p:animEffect>
                                    <p:set>
                                      <p:cBhvr>
                                        <p:cTn id="12" dur="1" fill="hold">
                                          <p:stCondLst>
                                            <p:cond delay="499"/>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g. 8. How attention modulates population response. Population responses are illustrated based on average model parameter estimates. Attention-modulated population response depicted by dotted lines. Spatial attention increases the overall firing rate of the population response, with no change in tuning, whereas featurebased attention both increases the overall firing rate, and sharpens the tuning of the population response. The dashed line indicates width at half-height of the population respon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5556" y="1680466"/>
            <a:ext cx="8240893" cy="40343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082413" y="5975960"/>
            <a:ext cx="2580968" cy="369332"/>
          </a:xfrm>
          <a:prstGeom prst="rect">
            <a:avLst/>
          </a:prstGeom>
          <a:solidFill>
            <a:schemeClr val="bg1"/>
          </a:solidFill>
        </p:spPr>
        <p:txBody>
          <a:bodyPr wrap="square" rtlCol="0">
            <a:spAutoFit/>
          </a:bodyPr>
          <a:lstStyle/>
          <a:p>
            <a:pPr algn="ctr"/>
            <a:r>
              <a:rPr lang="en-US" b="1" dirty="0"/>
              <a:t>Increase in firing rate</a:t>
            </a:r>
          </a:p>
        </p:txBody>
      </p:sp>
      <p:sp>
        <p:nvSpPr>
          <p:cNvPr id="10" name="TextBox 9"/>
          <p:cNvSpPr txBox="1"/>
          <p:nvPr/>
        </p:nvSpPr>
        <p:spPr>
          <a:xfrm>
            <a:off x="6604819" y="5698961"/>
            <a:ext cx="2580968" cy="923330"/>
          </a:xfrm>
          <a:prstGeom prst="rect">
            <a:avLst/>
          </a:prstGeom>
          <a:solidFill>
            <a:schemeClr val="bg1"/>
          </a:solidFill>
        </p:spPr>
        <p:txBody>
          <a:bodyPr wrap="square" rtlCol="0">
            <a:spAutoFit/>
          </a:bodyPr>
          <a:lstStyle/>
          <a:p>
            <a:pPr algn="ctr"/>
            <a:r>
              <a:rPr lang="en-US" b="1" dirty="0"/>
              <a:t>Increase in firing rate + sharpening of response (tuning)</a:t>
            </a:r>
          </a:p>
        </p:txBody>
      </p:sp>
      <p:sp>
        <p:nvSpPr>
          <p:cNvPr id="11" name="TextBox 10"/>
          <p:cNvSpPr txBox="1"/>
          <p:nvPr/>
        </p:nvSpPr>
        <p:spPr>
          <a:xfrm>
            <a:off x="9648401" y="6550225"/>
            <a:ext cx="2960914" cy="307777"/>
          </a:xfrm>
          <a:prstGeom prst="rect">
            <a:avLst/>
          </a:prstGeom>
          <a:noFill/>
        </p:spPr>
        <p:txBody>
          <a:bodyPr wrap="square" rtlCol="0">
            <a:spAutoFit/>
          </a:bodyPr>
          <a:lstStyle/>
          <a:p>
            <a:r>
              <a:rPr lang="en-US" sz="1400" dirty="0"/>
              <a:t>Ling et al. (2009) Vision research </a:t>
            </a:r>
          </a:p>
        </p:txBody>
      </p:sp>
      <p:grpSp>
        <p:nvGrpSpPr>
          <p:cNvPr id="7" name="Group 6"/>
          <p:cNvGrpSpPr/>
          <p:nvPr/>
        </p:nvGrpSpPr>
        <p:grpSpPr>
          <a:xfrm>
            <a:off x="0" y="0"/>
            <a:ext cx="12192000" cy="883298"/>
            <a:chOff x="0" y="0"/>
            <a:chExt cx="12192000" cy="883298"/>
          </a:xfrm>
        </p:grpSpPr>
        <p:sp>
          <p:nvSpPr>
            <p:cNvPr id="9" name="Rectangle 8"/>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Modulation of population response</a:t>
              </a:r>
              <a:endParaRPr lang="en-US" sz="4800" dirty="0"/>
            </a:p>
          </p:txBody>
        </p:sp>
        <p:pic>
          <p:nvPicPr>
            <p:cNvPr id="12" name="Picture 11"/>
            <p:cNvPicPr>
              <a:picLocks noChangeAspect="1"/>
            </p:cNvPicPr>
            <p:nvPr/>
          </p:nvPicPr>
          <p:blipFill>
            <a:blip r:embed="rId4"/>
            <a:stretch>
              <a:fillRect/>
            </a:stretch>
          </p:blipFill>
          <p:spPr>
            <a:xfrm>
              <a:off x="171516" y="145249"/>
              <a:ext cx="1146481" cy="592800"/>
            </a:xfrm>
            <a:prstGeom prst="rect">
              <a:avLst/>
            </a:prstGeom>
          </p:spPr>
        </p:pic>
      </p:grpSp>
      <p:pic>
        <p:nvPicPr>
          <p:cNvPr id="2" name="Picture 1"/>
          <p:cNvPicPr>
            <a:picLocks noChangeAspect="1"/>
          </p:cNvPicPr>
          <p:nvPr/>
        </p:nvPicPr>
        <p:blipFill>
          <a:blip r:embed="rId5"/>
          <a:stretch>
            <a:fillRect/>
          </a:stretch>
        </p:blipFill>
        <p:spPr>
          <a:xfrm>
            <a:off x="9217558" y="2656897"/>
            <a:ext cx="2732024" cy="1587068"/>
          </a:xfrm>
          <a:prstGeom prst="rect">
            <a:avLst/>
          </a:prstGeom>
        </p:spPr>
      </p:pic>
    </p:spTree>
    <p:extLst>
      <p:ext uri="{BB962C8B-B14F-4D97-AF65-F5344CB8AC3E}">
        <p14:creationId xmlns:p14="http://schemas.microsoft.com/office/powerpoint/2010/main" val="11968776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A1DA81-F8AF-4858-80EB-2075497DBC40}"/>
              </a:ext>
            </a:extLst>
          </p:cNvPr>
          <p:cNvSpPr txBox="1"/>
          <p:nvPr/>
        </p:nvSpPr>
        <p:spPr>
          <a:xfrm>
            <a:off x="7568564" y="6541040"/>
            <a:ext cx="4779264" cy="307777"/>
          </a:xfrm>
          <a:prstGeom prst="rect">
            <a:avLst/>
          </a:prstGeom>
          <a:noFill/>
        </p:spPr>
        <p:txBody>
          <a:bodyPr wrap="square" rtlCol="0">
            <a:spAutoFit/>
          </a:bodyPr>
          <a:lstStyle/>
          <a:p>
            <a:pPr algn="just"/>
            <a:r>
              <a:rPr lang="en-US" sz="1400" dirty="0"/>
              <a:t>b</a:t>
            </a:r>
            <a:r>
              <a:rPr lang="en-US" sz="1400" dirty="0" smtClean="0"/>
              <a:t>, c, e: Adapted </a:t>
            </a:r>
            <a:r>
              <a:rPr lang="en-US" sz="1400" dirty="0"/>
              <a:t>from Cohen &amp; </a:t>
            </a:r>
            <a:r>
              <a:rPr lang="en-US" sz="1400" dirty="0" err="1"/>
              <a:t>Maunsell</a:t>
            </a:r>
            <a:r>
              <a:rPr lang="en-US" sz="1400" dirty="0"/>
              <a:t> (2009) Nat </a:t>
            </a:r>
            <a:r>
              <a:rPr lang="en-US" sz="1400" dirty="0" err="1" smtClean="0"/>
              <a:t>Neurosci</a:t>
            </a:r>
            <a:endParaRPr lang="en-US" sz="1400" dirty="0"/>
          </a:p>
        </p:txBody>
      </p:sp>
      <p:sp>
        <p:nvSpPr>
          <p:cNvPr id="21" name="TextBox 20"/>
          <p:cNvSpPr txBox="1"/>
          <p:nvPr/>
        </p:nvSpPr>
        <p:spPr>
          <a:xfrm>
            <a:off x="157693" y="6528101"/>
            <a:ext cx="5321705" cy="307777"/>
          </a:xfrm>
          <a:prstGeom prst="rect">
            <a:avLst/>
          </a:prstGeom>
          <a:noFill/>
        </p:spPr>
        <p:txBody>
          <a:bodyPr wrap="square" rtlCol="0">
            <a:spAutoFit/>
          </a:bodyPr>
          <a:lstStyle/>
          <a:p>
            <a:r>
              <a:rPr lang="en-US" sz="1400" dirty="0" smtClean="0"/>
              <a:t>a, d: adapted </a:t>
            </a:r>
            <a:r>
              <a:rPr lang="en-US" sz="1400" dirty="0"/>
              <a:t>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sp>
        <p:nvSpPr>
          <p:cNvPr id="32" name="Rectangle 31"/>
          <p:cNvSpPr/>
          <p:nvPr/>
        </p:nvSpPr>
        <p:spPr>
          <a:xfrm>
            <a:off x="9646038" y="2034927"/>
            <a:ext cx="391356" cy="2765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a:stretch>
            <a:fillRect/>
          </a:stretch>
        </p:blipFill>
        <p:spPr>
          <a:xfrm>
            <a:off x="2287974" y="1157998"/>
            <a:ext cx="2842681" cy="2826643"/>
          </a:xfrm>
          <a:prstGeom prst="rect">
            <a:avLst/>
          </a:prstGeom>
        </p:spPr>
      </p:pic>
      <p:sp>
        <p:nvSpPr>
          <p:cNvPr id="8" name="Rectangle 7"/>
          <p:cNvSpPr/>
          <p:nvPr/>
        </p:nvSpPr>
        <p:spPr>
          <a:xfrm>
            <a:off x="4130874" y="2210209"/>
            <a:ext cx="920311" cy="1423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154608" y="948955"/>
            <a:ext cx="320937" cy="461665"/>
          </a:xfrm>
          <a:prstGeom prst="rect">
            <a:avLst/>
          </a:prstGeom>
          <a:solidFill>
            <a:schemeClr val="bg1"/>
          </a:solidFill>
        </p:spPr>
        <p:txBody>
          <a:bodyPr wrap="square" rtlCol="0">
            <a:spAutoFit/>
          </a:bodyPr>
          <a:lstStyle/>
          <a:p>
            <a:r>
              <a:rPr lang="en-US" sz="2400" b="1" dirty="0"/>
              <a:t>a</a:t>
            </a:r>
          </a:p>
        </p:txBody>
      </p:sp>
      <p:sp>
        <p:nvSpPr>
          <p:cNvPr id="34" name="Oval 33"/>
          <p:cNvSpPr/>
          <p:nvPr/>
        </p:nvSpPr>
        <p:spPr>
          <a:xfrm rot="20247838">
            <a:off x="3028491" y="1660817"/>
            <a:ext cx="298995" cy="356248"/>
          </a:xfrm>
          <a:prstGeom prst="ellipse">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igure 1">
            <a:extLst>
              <a:ext uri="{FF2B5EF4-FFF2-40B4-BE49-F238E27FC236}">
                <a16:creationId xmlns:a16="http://schemas.microsoft.com/office/drawing/2014/main" id="{5AE01173-3AF4-4948-9DC1-7CA56D0E70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3229"/>
          <a:stretch/>
        </p:blipFill>
        <p:spPr bwMode="auto">
          <a:xfrm>
            <a:off x="5022612" y="1161811"/>
            <a:ext cx="5006819" cy="2725911"/>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5051186" y="948955"/>
            <a:ext cx="320937" cy="461665"/>
          </a:xfrm>
          <a:prstGeom prst="rect">
            <a:avLst/>
          </a:prstGeom>
          <a:solidFill>
            <a:schemeClr val="bg1"/>
          </a:solidFill>
        </p:spPr>
        <p:txBody>
          <a:bodyPr wrap="square" rtlCol="0">
            <a:spAutoFit/>
          </a:bodyPr>
          <a:lstStyle/>
          <a:p>
            <a:r>
              <a:rPr lang="en-US" sz="2400" b="1" dirty="0"/>
              <a:t>b</a:t>
            </a:r>
          </a:p>
        </p:txBody>
      </p:sp>
      <p:sp>
        <p:nvSpPr>
          <p:cNvPr id="28" name="TextBox 27"/>
          <p:cNvSpPr txBox="1"/>
          <p:nvPr/>
        </p:nvSpPr>
        <p:spPr>
          <a:xfrm>
            <a:off x="7358408" y="948955"/>
            <a:ext cx="320937" cy="461665"/>
          </a:xfrm>
          <a:prstGeom prst="rect">
            <a:avLst/>
          </a:prstGeom>
          <a:solidFill>
            <a:schemeClr val="bg1"/>
          </a:solidFill>
        </p:spPr>
        <p:txBody>
          <a:bodyPr wrap="square" rtlCol="0">
            <a:spAutoFit/>
          </a:bodyPr>
          <a:lstStyle/>
          <a:p>
            <a:r>
              <a:rPr lang="en-US" sz="2400" b="1" dirty="0"/>
              <a:t>c</a:t>
            </a:r>
          </a:p>
        </p:txBody>
      </p:sp>
      <p:grpSp>
        <p:nvGrpSpPr>
          <p:cNvPr id="47" name="Group 46"/>
          <p:cNvGrpSpPr/>
          <p:nvPr/>
        </p:nvGrpSpPr>
        <p:grpSpPr>
          <a:xfrm>
            <a:off x="3552256" y="4115648"/>
            <a:ext cx="5087493" cy="2238128"/>
            <a:chOff x="3550061" y="4115648"/>
            <a:chExt cx="5087493" cy="2238128"/>
          </a:xfrm>
        </p:grpSpPr>
        <p:grpSp>
          <p:nvGrpSpPr>
            <p:cNvPr id="22" name="Group 21"/>
            <p:cNvGrpSpPr/>
            <p:nvPr/>
          </p:nvGrpSpPr>
          <p:grpSpPr>
            <a:xfrm>
              <a:off x="3573573" y="4304361"/>
              <a:ext cx="2058420" cy="1856008"/>
              <a:chOff x="356022" y="3883000"/>
              <a:chExt cx="2535979" cy="2286607"/>
            </a:xfrm>
          </p:grpSpPr>
          <p:pic>
            <p:nvPicPr>
              <p:cNvPr id="2" name="Picture 1"/>
              <p:cNvPicPr>
                <a:picLocks noChangeAspect="1"/>
              </p:cNvPicPr>
              <p:nvPr/>
            </p:nvPicPr>
            <p:blipFill>
              <a:blip r:embed="rId5"/>
              <a:stretch>
                <a:fillRect/>
              </a:stretch>
            </p:blipFill>
            <p:spPr>
              <a:xfrm>
                <a:off x="356022" y="4472376"/>
                <a:ext cx="2535979" cy="1697231"/>
              </a:xfrm>
              <a:prstGeom prst="rect">
                <a:avLst/>
              </a:prstGeom>
            </p:spPr>
          </p:pic>
          <p:sp>
            <p:nvSpPr>
              <p:cNvPr id="13" name="Flowchart: Extract 12"/>
              <p:cNvSpPr/>
              <p:nvPr/>
            </p:nvSpPr>
            <p:spPr>
              <a:xfrm rot="10800000">
                <a:off x="2081703" y="4185377"/>
                <a:ext cx="45719" cy="1157046"/>
              </a:xfrm>
              <a:prstGeom prst="flowChartExtra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1DA81-F8AF-4858-80EB-2075497DBC40}"/>
                  </a:ext>
                </a:extLst>
              </p:cNvPr>
              <p:cNvSpPr txBox="1"/>
              <p:nvPr/>
            </p:nvSpPr>
            <p:spPr>
              <a:xfrm>
                <a:off x="1513205" y="3883000"/>
                <a:ext cx="1188095" cy="379182"/>
              </a:xfrm>
              <a:prstGeom prst="rect">
                <a:avLst/>
              </a:prstGeom>
              <a:noFill/>
            </p:spPr>
            <p:txBody>
              <a:bodyPr wrap="square" rtlCol="0">
                <a:spAutoFit/>
              </a:bodyPr>
              <a:lstStyle/>
              <a:p>
                <a:pPr algn="just"/>
                <a:r>
                  <a:rPr lang="en-US" sz="1400" dirty="0"/>
                  <a:t>Electrode</a:t>
                </a:r>
              </a:p>
            </p:txBody>
          </p:sp>
        </p:grpSp>
        <p:sp>
          <p:nvSpPr>
            <p:cNvPr id="30" name="TextBox 29"/>
            <p:cNvSpPr txBox="1"/>
            <p:nvPr/>
          </p:nvSpPr>
          <p:spPr>
            <a:xfrm>
              <a:off x="3550061" y="4146528"/>
              <a:ext cx="320937" cy="461665"/>
            </a:xfrm>
            <a:prstGeom prst="rect">
              <a:avLst/>
            </a:prstGeom>
            <a:solidFill>
              <a:schemeClr val="bg1"/>
            </a:solidFill>
          </p:spPr>
          <p:txBody>
            <a:bodyPr wrap="square" rtlCol="0">
              <a:spAutoFit/>
            </a:bodyPr>
            <a:lstStyle/>
            <a:p>
              <a:r>
                <a:rPr lang="en-US" sz="2400" b="1" dirty="0"/>
                <a:t>d</a:t>
              </a:r>
            </a:p>
          </p:txBody>
        </p:sp>
        <p:pic>
          <p:nvPicPr>
            <p:cNvPr id="1028" name="Picture 4" descr="Figure 2">
              <a:extLst>
                <a:ext uri="{FF2B5EF4-FFF2-40B4-BE49-F238E27FC236}">
                  <a16:creationId xmlns:a16="http://schemas.microsoft.com/office/drawing/2014/main" id="{1DF5A787-8DD3-4C48-AF0D-1721B9E4499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2856" b="49835"/>
            <a:stretch/>
          </p:blipFill>
          <p:spPr bwMode="auto">
            <a:xfrm>
              <a:off x="6414484" y="4115648"/>
              <a:ext cx="2223070" cy="223812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6337811" y="4146528"/>
              <a:ext cx="244632" cy="461665"/>
            </a:xfrm>
            <a:prstGeom prst="rect">
              <a:avLst/>
            </a:prstGeom>
            <a:solidFill>
              <a:schemeClr val="bg1"/>
            </a:solidFill>
          </p:spPr>
          <p:txBody>
            <a:bodyPr wrap="square" rtlCol="0">
              <a:spAutoFit/>
            </a:bodyPr>
            <a:lstStyle/>
            <a:p>
              <a:r>
                <a:rPr lang="en-US" sz="2400" b="1" dirty="0"/>
                <a:t>e</a:t>
              </a:r>
            </a:p>
          </p:txBody>
        </p:sp>
      </p:grpSp>
      <p:grpSp>
        <p:nvGrpSpPr>
          <p:cNvPr id="33" name="Group 32"/>
          <p:cNvGrpSpPr/>
          <p:nvPr/>
        </p:nvGrpSpPr>
        <p:grpSpPr>
          <a:xfrm>
            <a:off x="0" y="0"/>
            <a:ext cx="12192000" cy="883298"/>
            <a:chOff x="0" y="0"/>
            <a:chExt cx="12192000" cy="883298"/>
          </a:xfrm>
        </p:grpSpPr>
        <p:sp>
          <p:nvSpPr>
            <p:cNvPr id="35" name="Rectangle 34"/>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Visual spatial attention enhances firing rate in V4</a:t>
              </a:r>
              <a:endParaRPr lang="en-US" sz="4800" dirty="0"/>
            </a:p>
          </p:txBody>
        </p:sp>
        <p:pic>
          <p:nvPicPr>
            <p:cNvPr id="36" name="Picture 35"/>
            <p:cNvPicPr>
              <a:picLocks noChangeAspect="1"/>
            </p:cNvPicPr>
            <p:nvPr/>
          </p:nvPicPr>
          <p:blipFill>
            <a:blip r:embed="rId7"/>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11806907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EFD43DD-D0E9-4F31-A0ED-1605588D5BB6}"/>
              </a:ext>
            </a:extLst>
          </p:cNvPr>
          <p:cNvSpPr txBox="1"/>
          <p:nvPr/>
        </p:nvSpPr>
        <p:spPr>
          <a:xfrm>
            <a:off x="7950381" y="6330907"/>
            <a:ext cx="4779264" cy="307777"/>
          </a:xfrm>
          <a:prstGeom prst="rect">
            <a:avLst/>
          </a:prstGeom>
          <a:noFill/>
        </p:spPr>
        <p:txBody>
          <a:bodyPr wrap="square" rtlCol="0">
            <a:spAutoFit/>
          </a:bodyPr>
          <a:lstStyle/>
          <a:p>
            <a:pPr algn="just"/>
            <a:r>
              <a:rPr lang="en-US" sz="1400" dirty="0"/>
              <a:t>Adapted from Cohen &amp; Kohn (2011) Nat </a:t>
            </a:r>
            <a:r>
              <a:rPr lang="en-US" sz="1400" dirty="0" err="1"/>
              <a:t>Neurosci</a:t>
            </a:r>
            <a:r>
              <a:rPr lang="en-US" sz="1400" dirty="0"/>
              <a:t> Rev</a:t>
            </a:r>
          </a:p>
        </p:txBody>
      </p:sp>
      <p:pic>
        <p:nvPicPr>
          <p:cNvPr id="4" name="Picture 3">
            <a:extLst>
              <a:ext uri="{FF2B5EF4-FFF2-40B4-BE49-F238E27FC236}">
                <a16:creationId xmlns:a16="http://schemas.microsoft.com/office/drawing/2014/main" id="{1A1BB76C-0F2E-4D27-8F75-8FCD0642BA1E}"/>
              </a:ext>
            </a:extLst>
          </p:cNvPr>
          <p:cNvPicPr>
            <a:picLocks noChangeAspect="1"/>
          </p:cNvPicPr>
          <p:nvPr/>
        </p:nvPicPr>
        <p:blipFill>
          <a:blip r:embed="rId3"/>
          <a:stretch>
            <a:fillRect/>
          </a:stretch>
        </p:blipFill>
        <p:spPr>
          <a:xfrm>
            <a:off x="3175384" y="1159560"/>
            <a:ext cx="5841237" cy="4809216"/>
          </a:xfrm>
          <a:prstGeom prst="rect">
            <a:avLst/>
          </a:prstGeom>
        </p:spPr>
      </p:pic>
      <p:sp>
        <p:nvSpPr>
          <p:cNvPr id="2" name="Oval 1">
            <a:extLst>
              <a:ext uri="{FF2B5EF4-FFF2-40B4-BE49-F238E27FC236}">
                <a16:creationId xmlns:a16="http://schemas.microsoft.com/office/drawing/2014/main" id="{6FE107EA-6812-484D-8383-94510E629DE3}"/>
              </a:ext>
            </a:extLst>
          </p:cNvPr>
          <p:cNvSpPr/>
          <p:nvPr/>
        </p:nvSpPr>
        <p:spPr>
          <a:xfrm>
            <a:off x="4893007" y="1699563"/>
            <a:ext cx="308472" cy="122596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244B110-8C07-4A12-8D67-C5DA534FBA06}"/>
              </a:ext>
            </a:extLst>
          </p:cNvPr>
          <p:cNvSpPr/>
          <p:nvPr/>
        </p:nvSpPr>
        <p:spPr>
          <a:xfrm>
            <a:off x="7601320" y="1576541"/>
            <a:ext cx="308472" cy="134898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id="{5F6C5ED2-EC58-49A8-91BA-1A59EE00F0EE}"/>
              </a:ext>
            </a:extLst>
          </p:cNvPr>
          <p:cNvCxnSpPr>
            <a:cxnSpLocks/>
            <a:endCxn id="4" idx="1"/>
          </p:cNvCxnSpPr>
          <p:nvPr/>
        </p:nvCxnSpPr>
        <p:spPr>
          <a:xfrm rot="10800000" flipV="1">
            <a:off x="3175382" y="2889948"/>
            <a:ext cx="1871862" cy="674220"/>
          </a:xfrm>
          <a:prstGeom prst="curvedConnector3">
            <a:avLst>
              <a:gd name="adj1" fmla="val 116332"/>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nector: Curved 12">
            <a:extLst>
              <a:ext uri="{FF2B5EF4-FFF2-40B4-BE49-F238E27FC236}">
                <a16:creationId xmlns:a16="http://schemas.microsoft.com/office/drawing/2014/main" id="{54834A71-0B0B-40F8-A7A7-EF98BEFC4C88}"/>
              </a:ext>
            </a:extLst>
          </p:cNvPr>
          <p:cNvCxnSpPr>
            <a:cxnSpLocks/>
            <a:stCxn id="10" idx="4"/>
            <a:endCxn id="4" idx="1"/>
          </p:cNvCxnSpPr>
          <p:nvPr/>
        </p:nvCxnSpPr>
        <p:spPr>
          <a:xfrm rot="5400000">
            <a:off x="5146150" y="954759"/>
            <a:ext cx="638643" cy="4580174"/>
          </a:xfrm>
          <a:prstGeom prst="curvedConnector4">
            <a:avLst>
              <a:gd name="adj1" fmla="val 51726"/>
              <a:gd name="adj2" fmla="val 10499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4" descr="Figure 2">
            <a:extLst>
              <a:ext uri="{FF2B5EF4-FFF2-40B4-BE49-F238E27FC236}">
                <a16:creationId xmlns:a16="http://schemas.microsoft.com/office/drawing/2014/main" id="{1DF5A787-8DD3-4C48-AF0D-1721B9E4499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217" r="52856"/>
          <a:stretch/>
        </p:blipFill>
        <p:spPr bwMode="auto">
          <a:xfrm>
            <a:off x="6431538" y="3343124"/>
            <a:ext cx="2669925" cy="2613977"/>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p:cNvGrpSpPr/>
          <p:nvPr/>
        </p:nvGrpSpPr>
        <p:grpSpPr>
          <a:xfrm>
            <a:off x="0" y="0"/>
            <a:ext cx="12192000" cy="883298"/>
            <a:chOff x="0" y="0"/>
            <a:chExt cx="12192000" cy="883298"/>
          </a:xfrm>
        </p:grpSpPr>
        <p:sp>
          <p:nvSpPr>
            <p:cNvPr id="22" name="Rectangle 21"/>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      </a:t>
              </a:r>
              <a:r>
                <a:rPr lang="en-US" sz="2800" b="1" dirty="0"/>
                <a:t>Attention improves performance by reducing noise correlations</a:t>
              </a:r>
              <a:endParaRPr lang="en-US" sz="2800" dirty="0"/>
            </a:p>
          </p:txBody>
        </p:sp>
        <p:pic>
          <p:nvPicPr>
            <p:cNvPr id="23" name="Picture 22"/>
            <p:cNvPicPr>
              <a:picLocks noChangeAspect="1"/>
            </p:cNvPicPr>
            <p:nvPr/>
          </p:nvPicPr>
          <p:blipFill>
            <a:blip r:embed="rId5"/>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4921588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46796"/>
          <a:stretch/>
        </p:blipFill>
        <p:spPr>
          <a:xfrm>
            <a:off x="523406" y="1671402"/>
            <a:ext cx="5244689" cy="4107305"/>
          </a:xfrm>
          <a:prstGeom prst="rect">
            <a:avLst/>
          </a:prstGeom>
        </p:spPr>
      </p:pic>
      <p:pic>
        <p:nvPicPr>
          <p:cNvPr id="5" name="Picture 4"/>
          <p:cNvPicPr>
            <a:picLocks noChangeAspect="1"/>
          </p:cNvPicPr>
          <p:nvPr/>
        </p:nvPicPr>
        <p:blipFill rotWithShape="1">
          <a:blip r:embed="rId3"/>
          <a:srcRect t="53152"/>
          <a:stretch/>
        </p:blipFill>
        <p:spPr>
          <a:xfrm>
            <a:off x="6321828" y="1847537"/>
            <a:ext cx="5445450" cy="3755037"/>
          </a:xfrm>
          <a:prstGeom prst="rect">
            <a:avLst/>
          </a:prstGeom>
        </p:spPr>
      </p:pic>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      Selective visual attention modulates oscillatory neuronal synchronization</a:t>
              </a:r>
              <a:endParaRPr lang="en-US" sz="2400" dirty="0"/>
            </a:p>
          </p:txBody>
        </p:sp>
        <p:pic>
          <p:nvPicPr>
            <p:cNvPr id="8" name="Picture 7"/>
            <p:cNvPicPr>
              <a:picLocks noChangeAspect="1"/>
            </p:cNvPicPr>
            <p:nvPr/>
          </p:nvPicPr>
          <p:blipFill>
            <a:blip r:embed="rId4"/>
            <a:stretch>
              <a:fillRect/>
            </a:stretch>
          </p:blipFill>
          <p:spPr>
            <a:xfrm>
              <a:off x="171516" y="145249"/>
              <a:ext cx="1146481" cy="592800"/>
            </a:xfrm>
            <a:prstGeom prst="rect">
              <a:avLst/>
            </a:prstGeom>
          </p:spPr>
        </p:pic>
      </p:grpSp>
      <p:sp>
        <p:nvSpPr>
          <p:cNvPr id="9" name="TextBox 8">
            <a:extLst>
              <a:ext uri="{FF2B5EF4-FFF2-40B4-BE49-F238E27FC236}">
                <a16:creationId xmlns:a16="http://schemas.microsoft.com/office/drawing/2014/main" id="{9EFD43DD-D0E9-4F31-A0ED-1605588D5BB6}"/>
              </a:ext>
            </a:extLst>
          </p:cNvPr>
          <p:cNvSpPr txBox="1"/>
          <p:nvPr/>
        </p:nvSpPr>
        <p:spPr>
          <a:xfrm>
            <a:off x="10173628" y="6504225"/>
            <a:ext cx="2018372" cy="307777"/>
          </a:xfrm>
          <a:prstGeom prst="rect">
            <a:avLst/>
          </a:prstGeom>
          <a:noFill/>
        </p:spPr>
        <p:txBody>
          <a:bodyPr wrap="square" rtlCol="0">
            <a:spAutoFit/>
          </a:bodyPr>
          <a:lstStyle/>
          <a:p>
            <a:pPr algn="just"/>
            <a:r>
              <a:rPr lang="en-US" sz="1400" dirty="0" smtClean="0"/>
              <a:t>Fries et al (2001) Science</a:t>
            </a:r>
            <a:endParaRPr lang="en-US" sz="1400" dirty="0"/>
          </a:p>
        </p:txBody>
      </p:sp>
    </p:spTree>
    <p:extLst>
      <p:ext uri="{BB962C8B-B14F-4D97-AF65-F5344CB8AC3E}">
        <p14:creationId xmlns:p14="http://schemas.microsoft.com/office/powerpoint/2010/main" val="10998970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088962" y="1910251"/>
            <a:ext cx="2196987" cy="3037501"/>
          </a:xfrm>
          <a:prstGeom prst="rect">
            <a:avLst/>
          </a:prstGeom>
          <a:ln>
            <a:solidFill>
              <a:schemeClr val="tx1"/>
            </a:solidFill>
          </a:ln>
        </p:spPr>
      </p:pic>
      <p:sp>
        <p:nvSpPr>
          <p:cNvPr id="6" name="TextBox 5"/>
          <p:cNvSpPr txBox="1"/>
          <p:nvPr/>
        </p:nvSpPr>
        <p:spPr>
          <a:xfrm>
            <a:off x="1359538" y="5229888"/>
            <a:ext cx="3655830" cy="1015663"/>
          </a:xfrm>
          <a:prstGeom prst="rect">
            <a:avLst/>
          </a:prstGeom>
          <a:noFill/>
        </p:spPr>
        <p:txBody>
          <a:bodyPr wrap="square" rtlCol="0">
            <a:spAutoFit/>
          </a:bodyPr>
          <a:lstStyle/>
          <a:p>
            <a:pPr algn="ctr"/>
            <a:r>
              <a:rPr lang="en-US" sz="2000" dirty="0" err="1"/>
              <a:t>Kandel</a:t>
            </a:r>
            <a:r>
              <a:rPr lang="en-US" sz="2000" dirty="0"/>
              <a:t> et al. </a:t>
            </a:r>
          </a:p>
          <a:p>
            <a:pPr algn="ctr"/>
            <a:r>
              <a:rPr lang="en-US" sz="2000" i="1" dirty="0"/>
              <a:t>Principles of Neural Science</a:t>
            </a:r>
            <a:r>
              <a:rPr lang="en-US" sz="2000" dirty="0"/>
              <a:t>. </a:t>
            </a:r>
          </a:p>
          <a:p>
            <a:pPr algn="ctr"/>
            <a:r>
              <a:rPr lang="en-US" sz="2000" dirty="0"/>
              <a:t>5</a:t>
            </a:r>
            <a:r>
              <a:rPr lang="en-US" sz="2000" baseline="30000" dirty="0"/>
              <a:t>th</a:t>
            </a:r>
            <a:r>
              <a:rPr lang="en-US" sz="2000" dirty="0"/>
              <a:t> ed</a:t>
            </a:r>
            <a:r>
              <a:rPr lang="en-US" sz="1400" dirty="0"/>
              <a:t>.</a:t>
            </a:r>
          </a:p>
        </p:txBody>
      </p:sp>
      <p:pic>
        <p:nvPicPr>
          <p:cNvPr id="4" name="Picture 3"/>
          <p:cNvPicPr>
            <a:picLocks noChangeAspect="1"/>
          </p:cNvPicPr>
          <p:nvPr/>
        </p:nvPicPr>
        <p:blipFill>
          <a:blip r:embed="rId4"/>
          <a:stretch>
            <a:fillRect/>
          </a:stretch>
        </p:blipFill>
        <p:spPr>
          <a:xfrm>
            <a:off x="7033024" y="1910251"/>
            <a:ext cx="2196987" cy="3037501"/>
          </a:xfrm>
          <a:prstGeom prst="rect">
            <a:avLst/>
          </a:prstGeom>
          <a:ln>
            <a:solidFill>
              <a:schemeClr val="tx1"/>
            </a:solidFill>
          </a:ln>
        </p:spPr>
      </p:pic>
      <p:sp>
        <p:nvSpPr>
          <p:cNvPr id="7" name="TextBox 6"/>
          <p:cNvSpPr txBox="1"/>
          <p:nvPr/>
        </p:nvSpPr>
        <p:spPr>
          <a:xfrm>
            <a:off x="5443849" y="5229889"/>
            <a:ext cx="5375335" cy="1015663"/>
          </a:xfrm>
          <a:prstGeom prst="rect">
            <a:avLst/>
          </a:prstGeom>
          <a:noFill/>
        </p:spPr>
        <p:txBody>
          <a:bodyPr wrap="square" rtlCol="0">
            <a:spAutoFit/>
          </a:bodyPr>
          <a:lstStyle/>
          <a:p>
            <a:pPr algn="ctr"/>
            <a:r>
              <a:rPr lang="en-US" sz="2000" dirty="0" err="1"/>
              <a:t>Gazzaniga</a:t>
            </a:r>
            <a:r>
              <a:rPr lang="en-US" sz="2000" dirty="0"/>
              <a:t> et al. </a:t>
            </a:r>
          </a:p>
          <a:p>
            <a:pPr algn="ctr"/>
            <a:r>
              <a:rPr lang="en-US" sz="2000" i="1" dirty="0"/>
              <a:t>Cognitive Neuroscience: the biology of the mind</a:t>
            </a:r>
            <a:r>
              <a:rPr lang="en-US" sz="2000" dirty="0"/>
              <a:t>. </a:t>
            </a:r>
          </a:p>
          <a:p>
            <a:pPr algn="ctr"/>
            <a:r>
              <a:rPr lang="en-US" sz="2000" dirty="0"/>
              <a:t>4</a:t>
            </a:r>
            <a:r>
              <a:rPr lang="en-US" sz="2000" baseline="30000" dirty="0"/>
              <a:t>th</a:t>
            </a:r>
            <a:r>
              <a:rPr lang="en-US" sz="2000" dirty="0"/>
              <a:t> ed.</a:t>
            </a:r>
          </a:p>
        </p:txBody>
      </p:sp>
      <p:grpSp>
        <p:nvGrpSpPr>
          <p:cNvPr id="8" name="Group 7"/>
          <p:cNvGrpSpPr/>
          <p:nvPr/>
        </p:nvGrpSpPr>
        <p:grpSpPr>
          <a:xfrm>
            <a:off x="0" y="0"/>
            <a:ext cx="12192000" cy="883298"/>
            <a:chOff x="0" y="0"/>
            <a:chExt cx="12192000" cy="883298"/>
          </a:xfrm>
        </p:grpSpPr>
        <p:sp>
          <p:nvSpPr>
            <p:cNvPr id="9" name="Rectangle 8"/>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Classic textbooks</a:t>
              </a:r>
            </a:p>
          </p:txBody>
        </p:sp>
        <p:pic>
          <p:nvPicPr>
            <p:cNvPr id="10" name="Picture 9"/>
            <p:cNvPicPr>
              <a:picLocks noChangeAspect="1"/>
            </p:cNvPicPr>
            <p:nvPr/>
          </p:nvPicPr>
          <p:blipFill>
            <a:blip r:embed="rId5"/>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16895852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883298"/>
            <a:chOff x="0" y="0"/>
            <a:chExt cx="12192000" cy="883298"/>
          </a:xfrm>
        </p:grpSpPr>
        <p:sp>
          <p:nvSpPr>
            <p:cNvPr id="8" name="Rectangle 7"/>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      </a:t>
              </a:r>
              <a:r>
                <a:rPr lang="en-US" sz="4800" b="1" dirty="0" smtClean="0"/>
                <a:t>Long-term memory</a:t>
              </a:r>
              <a:endParaRPr lang="en-US" sz="4800" dirty="0"/>
            </a:p>
          </p:txBody>
        </p:sp>
        <p:pic>
          <p:nvPicPr>
            <p:cNvPr id="9" name="Picture 8"/>
            <p:cNvPicPr>
              <a:picLocks noChangeAspect="1"/>
            </p:cNvPicPr>
            <p:nvPr/>
          </p:nvPicPr>
          <p:blipFill>
            <a:blip r:embed="rId3"/>
            <a:stretch>
              <a:fillRect/>
            </a:stretch>
          </p:blipFill>
          <p:spPr>
            <a:xfrm>
              <a:off x="171516" y="145249"/>
              <a:ext cx="1146481" cy="592800"/>
            </a:xfrm>
            <a:prstGeom prst="rect">
              <a:avLst/>
            </a:prstGeom>
          </p:spPr>
        </p:pic>
      </p:grpSp>
      <p:pic>
        <p:nvPicPr>
          <p:cNvPr id="4" name="Picture 3"/>
          <p:cNvPicPr>
            <a:picLocks noChangeAspect="1"/>
          </p:cNvPicPr>
          <p:nvPr/>
        </p:nvPicPr>
        <p:blipFill rotWithShape="1">
          <a:blip r:embed="rId4"/>
          <a:srcRect l="46053"/>
          <a:stretch/>
        </p:blipFill>
        <p:spPr>
          <a:xfrm>
            <a:off x="9406127" y="3582050"/>
            <a:ext cx="2625943" cy="1975073"/>
          </a:xfrm>
          <a:prstGeom prst="rect">
            <a:avLst/>
          </a:prstGeom>
        </p:spPr>
      </p:pic>
      <p:pic>
        <p:nvPicPr>
          <p:cNvPr id="5" name="Picture 4"/>
          <p:cNvPicPr>
            <a:picLocks noChangeAspect="1"/>
          </p:cNvPicPr>
          <p:nvPr/>
        </p:nvPicPr>
        <p:blipFill>
          <a:blip r:embed="rId5"/>
          <a:stretch>
            <a:fillRect/>
          </a:stretch>
        </p:blipFill>
        <p:spPr>
          <a:xfrm>
            <a:off x="3075520" y="989214"/>
            <a:ext cx="6040960" cy="5535474"/>
          </a:xfrm>
          <a:prstGeom prst="rect">
            <a:avLst/>
          </a:prstGeom>
        </p:spPr>
      </p:pic>
      <p:grpSp>
        <p:nvGrpSpPr>
          <p:cNvPr id="12" name="Group 11"/>
          <p:cNvGrpSpPr/>
          <p:nvPr/>
        </p:nvGrpSpPr>
        <p:grpSpPr>
          <a:xfrm>
            <a:off x="309667" y="1242473"/>
            <a:ext cx="1726467" cy="1426300"/>
            <a:chOff x="293719" y="1130830"/>
            <a:chExt cx="2048555" cy="1864000"/>
          </a:xfrm>
        </p:grpSpPr>
        <p:pic>
          <p:nvPicPr>
            <p:cNvPr id="1026" name="Picture 2" descr="https://upload.wikimedia.org/wikipedia/en/c/cd/Henry_Gustav_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719" y="1130830"/>
              <a:ext cx="2048555" cy="155622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5"/>
            <p:cNvSpPr>
              <a:spLocks noChangeArrowheads="1"/>
            </p:cNvSpPr>
            <p:nvPr/>
          </p:nvSpPr>
          <p:spPr bwMode="auto">
            <a:xfrm>
              <a:off x="398977" y="2687053"/>
              <a:ext cx="18380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en-US" altLang="en-US" sz="1400" dirty="0" smtClean="0">
                  <a:latin typeface="+mn-lt"/>
                </a:rPr>
                <a:t>Henry </a:t>
              </a:r>
              <a:r>
                <a:rPr lang="en-US" altLang="en-US" sz="1400" dirty="0" err="1" smtClean="0">
                  <a:latin typeface="+mn-lt"/>
                </a:rPr>
                <a:t>Molaison</a:t>
              </a:r>
              <a:r>
                <a:rPr lang="en-US" altLang="en-US" sz="1400" dirty="0" smtClean="0">
                  <a:latin typeface="+mn-lt"/>
                </a:rPr>
                <a:t> (H.M.)</a:t>
              </a:r>
              <a:endParaRPr lang="en-US" altLang="en-US" sz="1400" dirty="0">
                <a:latin typeface="+mn-lt"/>
              </a:endParaRPr>
            </a:p>
          </p:txBody>
        </p:sp>
      </p:grpSp>
      <p:cxnSp>
        <p:nvCxnSpPr>
          <p:cNvPr id="15" name="Straight Connector 14"/>
          <p:cNvCxnSpPr/>
          <p:nvPr/>
        </p:nvCxnSpPr>
        <p:spPr>
          <a:xfrm flipV="1">
            <a:off x="8367823" y="3641651"/>
            <a:ext cx="1038304" cy="329610"/>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277447" y="5077048"/>
            <a:ext cx="1128680" cy="395014"/>
          </a:xfrm>
          <a:prstGeom prst="line">
            <a:avLst/>
          </a:prstGeom>
          <a:ln w="1270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522535" y="6551837"/>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spTree>
    <p:extLst>
      <p:ext uri="{BB962C8B-B14F-4D97-AF65-F5344CB8AC3E}">
        <p14:creationId xmlns:p14="http://schemas.microsoft.com/office/powerpoint/2010/main" val="22429173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      Types of </a:t>
              </a:r>
              <a:r>
                <a:rPr lang="en-US" sz="4800" b="1" dirty="0" smtClean="0"/>
                <a:t>long-term memory</a:t>
              </a:r>
              <a:endParaRPr lang="en-US" sz="4800" dirty="0"/>
            </a:p>
          </p:txBody>
        </p:sp>
        <p:pic>
          <p:nvPicPr>
            <p:cNvPr id="8" name="Picture 7"/>
            <p:cNvPicPr>
              <a:picLocks noChangeAspect="1"/>
            </p:cNvPicPr>
            <p:nvPr/>
          </p:nvPicPr>
          <p:blipFill>
            <a:blip r:embed="rId3"/>
            <a:stretch>
              <a:fillRect/>
            </a:stretch>
          </p:blipFill>
          <p:spPr>
            <a:xfrm>
              <a:off x="171516" y="145249"/>
              <a:ext cx="1146481" cy="592800"/>
            </a:xfrm>
            <a:prstGeom prst="rect">
              <a:avLst/>
            </a:prstGeom>
          </p:spPr>
        </p:pic>
      </p:grpSp>
      <p:pic>
        <p:nvPicPr>
          <p:cNvPr id="9" name="Picture 8"/>
          <p:cNvPicPr>
            <a:picLocks noChangeAspect="1"/>
          </p:cNvPicPr>
          <p:nvPr/>
        </p:nvPicPr>
        <p:blipFill>
          <a:blip r:embed="rId4"/>
          <a:stretch>
            <a:fillRect/>
          </a:stretch>
        </p:blipFill>
        <p:spPr>
          <a:xfrm>
            <a:off x="2484424" y="1050019"/>
            <a:ext cx="7223152" cy="5650819"/>
          </a:xfrm>
          <a:prstGeom prst="rect">
            <a:avLst/>
          </a:prstGeom>
        </p:spPr>
      </p:pic>
      <p:sp>
        <p:nvSpPr>
          <p:cNvPr id="10" name="TextBox 9"/>
          <p:cNvSpPr txBox="1"/>
          <p:nvPr/>
        </p:nvSpPr>
        <p:spPr>
          <a:xfrm>
            <a:off x="7315200" y="6546950"/>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spTree>
    <p:extLst>
      <p:ext uri="{BB962C8B-B14F-4D97-AF65-F5344CB8AC3E}">
        <p14:creationId xmlns:p14="http://schemas.microsoft.com/office/powerpoint/2010/main" val="30579811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604206" y="1161072"/>
            <a:ext cx="6207512" cy="2492260"/>
          </a:xfrm>
          <a:prstGeom prst="rect">
            <a:avLst/>
          </a:prstGeom>
        </p:spPr>
      </p:pic>
      <p:pic>
        <p:nvPicPr>
          <p:cNvPr id="6" name="Picture 5"/>
          <p:cNvPicPr>
            <a:picLocks noChangeAspect="1"/>
          </p:cNvPicPr>
          <p:nvPr/>
        </p:nvPicPr>
        <p:blipFill>
          <a:blip r:embed="rId4"/>
          <a:stretch>
            <a:fillRect/>
          </a:stretch>
        </p:blipFill>
        <p:spPr>
          <a:xfrm>
            <a:off x="3662262" y="3895452"/>
            <a:ext cx="2881215" cy="2142541"/>
          </a:xfrm>
          <a:prstGeom prst="rect">
            <a:avLst/>
          </a:prstGeom>
        </p:spPr>
      </p:pic>
      <p:pic>
        <p:nvPicPr>
          <p:cNvPr id="7" name="Picture 6"/>
          <p:cNvPicPr>
            <a:picLocks noChangeAspect="1"/>
          </p:cNvPicPr>
          <p:nvPr/>
        </p:nvPicPr>
        <p:blipFill>
          <a:blip r:embed="rId5"/>
          <a:stretch>
            <a:fillRect/>
          </a:stretch>
        </p:blipFill>
        <p:spPr>
          <a:xfrm>
            <a:off x="6794533" y="3950528"/>
            <a:ext cx="2915524" cy="2322272"/>
          </a:xfrm>
          <a:prstGeom prst="rect">
            <a:avLst/>
          </a:prstGeom>
        </p:spPr>
      </p:pic>
      <p:sp>
        <p:nvSpPr>
          <p:cNvPr id="8" name="TextBox 7"/>
          <p:cNvSpPr txBox="1"/>
          <p:nvPr/>
        </p:nvSpPr>
        <p:spPr>
          <a:xfrm>
            <a:off x="7518400" y="6550223"/>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grpSp>
        <p:nvGrpSpPr>
          <p:cNvPr id="9" name="Group 8"/>
          <p:cNvGrpSpPr/>
          <p:nvPr/>
        </p:nvGrpSpPr>
        <p:grpSpPr>
          <a:xfrm>
            <a:off x="0" y="0"/>
            <a:ext cx="12192000" cy="883298"/>
            <a:chOff x="0" y="0"/>
            <a:chExt cx="12192000" cy="883298"/>
          </a:xfrm>
        </p:grpSpPr>
        <p:sp>
          <p:nvSpPr>
            <p:cNvPr id="10" name="Rectangle 9"/>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Short-term memory</a:t>
              </a:r>
              <a:endParaRPr lang="en-US" sz="3600" dirty="0"/>
            </a:p>
          </p:txBody>
        </p:sp>
        <p:pic>
          <p:nvPicPr>
            <p:cNvPr id="11" name="Picture 10"/>
            <p:cNvPicPr>
              <a:picLocks noChangeAspect="1"/>
            </p:cNvPicPr>
            <p:nvPr/>
          </p:nvPicPr>
          <p:blipFill>
            <a:blip r:embed="rId6"/>
            <a:stretch>
              <a:fillRect/>
            </a:stretch>
          </p:blipFill>
          <p:spPr>
            <a:xfrm>
              <a:off x="171516" y="145249"/>
              <a:ext cx="1146481" cy="592800"/>
            </a:xfrm>
            <a:prstGeom prst="rect">
              <a:avLst/>
            </a:prstGeom>
          </p:spPr>
        </p:pic>
      </p:grpSp>
      <p:grpSp>
        <p:nvGrpSpPr>
          <p:cNvPr id="3" name="Group 2"/>
          <p:cNvGrpSpPr/>
          <p:nvPr/>
        </p:nvGrpSpPr>
        <p:grpSpPr>
          <a:xfrm>
            <a:off x="419888" y="2696552"/>
            <a:ext cx="2764876" cy="2746142"/>
            <a:chOff x="569752" y="1553029"/>
            <a:chExt cx="1498197" cy="1488046"/>
          </a:xfrm>
        </p:grpSpPr>
        <p:pic>
          <p:nvPicPr>
            <p:cNvPr id="12" name="Picture 11"/>
            <p:cNvPicPr>
              <a:picLocks noChangeAspect="1"/>
            </p:cNvPicPr>
            <p:nvPr/>
          </p:nvPicPr>
          <p:blipFill>
            <a:blip r:embed="rId7"/>
            <a:stretch>
              <a:fillRect/>
            </a:stretch>
          </p:blipFill>
          <p:spPr>
            <a:xfrm>
              <a:off x="569752" y="1553029"/>
              <a:ext cx="1496490" cy="1488046"/>
            </a:xfrm>
            <a:prstGeom prst="rect">
              <a:avLst/>
            </a:prstGeom>
          </p:spPr>
        </p:pic>
        <p:sp>
          <p:nvSpPr>
            <p:cNvPr id="2" name="Rectangle 1"/>
            <p:cNvSpPr/>
            <p:nvPr/>
          </p:nvSpPr>
          <p:spPr>
            <a:xfrm>
              <a:off x="1574800" y="2155371"/>
              <a:ext cx="493149" cy="7547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23507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665003" y="1833870"/>
            <a:ext cx="6294598" cy="4566273"/>
          </a:xfrm>
          <a:prstGeom prst="rect">
            <a:avLst/>
          </a:prstGeom>
        </p:spPr>
      </p:pic>
      <p:grpSp>
        <p:nvGrpSpPr>
          <p:cNvPr id="7" name="Group 6"/>
          <p:cNvGrpSpPr/>
          <p:nvPr/>
        </p:nvGrpSpPr>
        <p:grpSpPr>
          <a:xfrm>
            <a:off x="0" y="0"/>
            <a:ext cx="12192000" cy="883298"/>
            <a:chOff x="0" y="0"/>
            <a:chExt cx="12192000" cy="883298"/>
          </a:xfrm>
        </p:grpSpPr>
        <p:sp>
          <p:nvSpPr>
            <p:cNvPr id="8" name="Rectangle 7"/>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Learning: habituation &amp; sensitization</a:t>
              </a:r>
            </a:p>
          </p:txBody>
        </p:sp>
        <p:pic>
          <p:nvPicPr>
            <p:cNvPr id="9" name="Picture 8"/>
            <p:cNvPicPr>
              <a:picLocks noChangeAspect="1"/>
            </p:cNvPicPr>
            <p:nvPr/>
          </p:nvPicPr>
          <p:blipFill>
            <a:blip r:embed="rId4"/>
            <a:stretch>
              <a:fillRect/>
            </a:stretch>
          </p:blipFill>
          <p:spPr>
            <a:xfrm>
              <a:off x="171516" y="145249"/>
              <a:ext cx="1146481" cy="592800"/>
            </a:xfrm>
            <a:prstGeom prst="rect">
              <a:avLst/>
            </a:prstGeom>
          </p:spPr>
        </p:pic>
      </p:grpSp>
      <p:grpSp>
        <p:nvGrpSpPr>
          <p:cNvPr id="3" name="Group 2"/>
          <p:cNvGrpSpPr/>
          <p:nvPr/>
        </p:nvGrpSpPr>
        <p:grpSpPr>
          <a:xfrm>
            <a:off x="5972311" y="1458013"/>
            <a:ext cx="5840513" cy="3362483"/>
            <a:chOff x="6560357" y="1170570"/>
            <a:chExt cx="5315708" cy="3060344"/>
          </a:xfrm>
        </p:grpSpPr>
        <p:pic>
          <p:nvPicPr>
            <p:cNvPr id="2" name="Picture 1"/>
            <p:cNvPicPr>
              <a:picLocks noChangeAspect="1"/>
            </p:cNvPicPr>
            <p:nvPr/>
          </p:nvPicPr>
          <p:blipFill>
            <a:blip r:embed="rId5"/>
            <a:stretch>
              <a:fillRect/>
            </a:stretch>
          </p:blipFill>
          <p:spPr>
            <a:xfrm>
              <a:off x="6560357" y="1170570"/>
              <a:ext cx="5315708" cy="3060344"/>
            </a:xfrm>
            <a:prstGeom prst="rect">
              <a:avLst/>
            </a:prstGeom>
          </p:spPr>
        </p:pic>
        <p:sp>
          <p:nvSpPr>
            <p:cNvPr id="10" name="Rectangle 9"/>
            <p:cNvSpPr/>
            <p:nvPr/>
          </p:nvSpPr>
          <p:spPr>
            <a:xfrm>
              <a:off x="6560357" y="3628572"/>
              <a:ext cx="3534329" cy="602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7518400" y="6550223"/>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sp>
        <p:nvSpPr>
          <p:cNvPr id="13" name="TextBox 12"/>
          <p:cNvSpPr txBox="1"/>
          <p:nvPr/>
        </p:nvSpPr>
        <p:spPr>
          <a:xfrm>
            <a:off x="9657452" y="1227180"/>
            <a:ext cx="2503397" cy="461665"/>
          </a:xfrm>
          <a:prstGeom prst="rect">
            <a:avLst/>
          </a:prstGeom>
          <a:solidFill>
            <a:schemeClr val="bg1"/>
          </a:solidFill>
        </p:spPr>
        <p:txBody>
          <a:bodyPr wrap="square" rtlCol="0">
            <a:spAutoFit/>
          </a:bodyPr>
          <a:lstStyle/>
          <a:p>
            <a:pPr algn="ctr"/>
            <a:r>
              <a:rPr lang="en-US" sz="2400" dirty="0" smtClean="0"/>
              <a:t>Sensitization</a:t>
            </a:r>
            <a:endParaRPr lang="en-US" sz="2400" dirty="0"/>
          </a:p>
        </p:txBody>
      </p:sp>
      <p:sp>
        <p:nvSpPr>
          <p:cNvPr id="14" name="TextBox 13"/>
          <p:cNvSpPr txBox="1"/>
          <p:nvPr/>
        </p:nvSpPr>
        <p:spPr>
          <a:xfrm>
            <a:off x="3294743" y="3655342"/>
            <a:ext cx="2677568" cy="461665"/>
          </a:xfrm>
          <a:prstGeom prst="rect">
            <a:avLst/>
          </a:prstGeom>
          <a:solidFill>
            <a:schemeClr val="bg1"/>
          </a:solidFill>
        </p:spPr>
        <p:txBody>
          <a:bodyPr wrap="square" rtlCol="0">
            <a:spAutoFit/>
          </a:bodyPr>
          <a:lstStyle/>
          <a:p>
            <a:pPr algn="ctr"/>
            <a:r>
              <a:rPr lang="en-US" sz="2400" dirty="0" smtClean="0"/>
              <a:t>Habituation</a:t>
            </a:r>
            <a:endParaRPr lang="en-US" sz="2400" dirty="0"/>
          </a:p>
        </p:txBody>
      </p:sp>
      <p:pic>
        <p:nvPicPr>
          <p:cNvPr id="15" name="Picture 14"/>
          <p:cNvPicPr>
            <a:picLocks noChangeAspect="1"/>
          </p:cNvPicPr>
          <p:nvPr/>
        </p:nvPicPr>
        <p:blipFill rotWithShape="1">
          <a:blip r:embed="rId3"/>
          <a:srcRect l="78786" t="52782"/>
          <a:stretch/>
        </p:blipFill>
        <p:spPr>
          <a:xfrm>
            <a:off x="5624286" y="4244033"/>
            <a:ext cx="1335315" cy="2156110"/>
          </a:xfrm>
          <a:prstGeom prst="rect">
            <a:avLst/>
          </a:prstGeom>
        </p:spPr>
      </p:pic>
      <p:sp>
        <p:nvSpPr>
          <p:cNvPr id="5" name="Rectangle 4"/>
          <p:cNvSpPr/>
          <p:nvPr/>
        </p:nvSpPr>
        <p:spPr>
          <a:xfrm>
            <a:off x="9855574" y="4933546"/>
            <a:ext cx="2433424" cy="923330"/>
          </a:xfrm>
          <a:prstGeom prst="rect">
            <a:avLst/>
          </a:prstGeom>
        </p:spPr>
        <p:txBody>
          <a:bodyPr wrap="square">
            <a:spAutoFit/>
          </a:bodyPr>
          <a:lstStyle/>
          <a:p>
            <a:r>
              <a:rPr lang="en-US" b="1" dirty="0" smtClean="0"/>
              <a:t>Synaptic </a:t>
            </a:r>
            <a:r>
              <a:rPr lang="en-US" b="1" dirty="0"/>
              <a:t>depression: </a:t>
            </a:r>
            <a:r>
              <a:rPr lang="en-US" dirty="0"/>
              <a:t>depletion of readily releasable vesicles</a:t>
            </a:r>
          </a:p>
        </p:txBody>
      </p:sp>
      <p:sp>
        <p:nvSpPr>
          <p:cNvPr id="16" name="Rectangle 15"/>
          <p:cNvSpPr/>
          <p:nvPr/>
        </p:nvSpPr>
        <p:spPr>
          <a:xfrm>
            <a:off x="6904903" y="5476813"/>
            <a:ext cx="2481309" cy="923330"/>
          </a:xfrm>
          <a:prstGeom prst="rect">
            <a:avLst/>
          </a:prstGeom>
        </p:spPr>
        <p:txBody>
          <a:bodyPr wrap="square">
            <a:spAutoFit/>
          </a:bodyPr>
          <a:lstStyle/>
          <a:p>
            <a:r>
              <a:rPr lang="en-US" b="1" dirty="0" smtClean="0"/>
              <a:t>Synaptic </a:t>
            </a:r>
            <a:r>
              <a:rPr lang="en-US" b="1" dirty="0"/>
              <a:t>enhancement:</a:t>
            </a:r>
            <a:r>
              <a:rPr lang="en-US" dirty="0"/>
              <a:t> increase of readily releasable </a:t>
            </a:r>
            <a:r>
              <a:rPr lang="en-US" dirty="0" smtClean="0"/>
              <a:t>vesicles</a:t>
            </a:r>
            <a:endParaRPr lang="en-US" dirty="0"/>
          </a:p>
        </p:txBody>
      </p:sp>
    </p:spTree>
    <p:extLst>
      <p:ext uri="{BB962C8B-B14F-4D97-AF65-F5344CB8AC3E}">
        <p14:creationId xmlns:p14="http://schemas.microsoft.com/office/powerpoint/2010/main" val="245836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12192000" cy="883298"/>
            <a:chOff x="0" y="0"/>
            <a:chExt cx="12192000" cy="883298"/>
          </a:xfrm>
        </p:grpSpPr>
        <p:sp>
          <p:nvSpPr>
            <p:cNvPr id="8" name="Rectangle 7"/>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Synaptic plasticity</a:t>
              </a:r>
              <a:endParaRPr lang="en-US" sz="3600" b="1" dirty="0"/>
            </a:p>
          </p:txBody>
        </p:sp>
        <p:pic>
          <p:nvPicPr>
            <p:cNvPr id="9" name="Picture 8"/>
            <p:cNvPicPr>
              <a:picLocks noChangeAspect="1"/>
            </p:cNvPicPr>
            <p:nvPr/>
          </p:nvPicPr>
          <p:blipFill>
            <a:blip r:embed="rId3"/>
            <a:stretch>
              <a:fillRect/>
            </a:stretch>
          </p:blipFill>
          <p:spPr>
            <a:xfrm>
              <a:off x="171516" y="145249"/>
              <a:ext cx="1146481" cy="592800"/>
            </a:xfrm>
            <a:prstGeom prst="rect">
              <a:avLst/>
            </a:prstGeom>
          </p:spPr>
        </p:pic>
      </p:grpSp>
      <p:sp>
        <p:nvSpPr>
          <p:cNvPr id="14" name="Content Placeholder 2"/>
          <p:cNvSpPr>
            <a:spLocks noGrp="1"/>
          </p:cNvSpPr>
          <p:nvPr>
            <p:ph idx="1"/>
          </p:nvPr>
        </p:nvSpPr>
        <p:spPr>
          <a:xfrm>
            <a:off x="475343" y="1310370"/>
            <a:ext cx="10515600" cy="3129833"/>
          </a:xfrm>
        </p:spPr>
        <p:txBody>
          <a:bodyPr>
            <a:normAutofit/>
          </a:bodyPr>
          <a:lstStyle/>
          <a:p>
            <a:pPr marL="0" indent="0">
              <a:buNone/>
            </a:pPr>
            <a:r>
              <a:rPr lang="en-US" b="1" dirty="0" smtClean="0"/>
              <a:t>Short-term plasticity</a:t>
            </a:r>
          </a:p>
          <a:p>
            <a:pPr marL="0" indent="0">
              <a:buNone/>
            </a:pPr>
            <a:r>
              <a:rPr lang="en-US" dirty="0" smtClean="0"/>
              <a:t>Synaptic enhancement: increase </a:t>
            </a:r>
            <a:r>
              <a:rPr lang="en-US" dirty="0"/>
              <a:t>of readily releasable vesicles</a:t>
            </a:r>
            <a:endParaRPr lang="en-US" dirty="0" smtClean="0"/>
          </a:p>
          <a:p>
            <a:pPr marL="0" indent="0">
              <a:buNone/>
            </a:pPr>
            <a:r>
              <a:rPr lang="en-US" dirty="0" smtClean="0"/>
              <a:t>Synaptic depression: </a:t>
            </a:r>
            <a:r>
              <a:rPr lang="en-US" dirty="0"/>
              <a:t>depletion of </a:t>
            </a:r>
            <a:r>
              <a:rPr lang="en-US" dirty="0" smtClean="0"/>
              <a:t>readily </a:t>
            </a:r>
            <a:r>
              <a:rPr lang="en-US" dirty="0"/>
              <a:t>releasable vesicles</a:t>
            </a:r>
            <a:endParaRPr lang="en-US" dirty="0" smtClean="0"/>
          </a:p>
          <a:p>
            <a:pPr marL="0" indent="0">
              <a:buNone/>
            </a:pPr>
            <a:endParaRPr lang="en-US" dirty="0"/>
          </a:p>
          <a:p>
            <a:pPr marL="0" indent="0">
              <a:buNone/>
            </a:pPr>
            <a:r>
              <a:rPr lang="en-US" b="1" dirty="0" smtClean="0"/>
              <a:t>Long-term plasticity</a:t>
            </a:r>
          </a:p>
          <a:p>
            <a:pPr marL="0" indent="0">
              <a:buNone/>
            </a:pPr>
            <a:r>
              <a:rPr lang="en-US" dirty="0" smtClean="0"/>
              <a:t>Long-term potentiation (LTP):</a:t>
            </a:r>
          </a:p>
        </p:txBody>
      </p:sp>
      <p:pic>
        <p:nvPicPr>
          <p:cNvPr id="3" name="Picture 2"/>
          <p:cNvPicPr>
            <a:picLocks noChangeAspect="1"/>
          </p:cNvPicPr>
          <p:nvPr/>
        </p:nvPicPr>
        <p:blipFill>
          <a:blip r:embed="rId4"/>
          <a:stretch>
            <a:fillRect/>
          </a:stretch>
        </p:blipFill>
        <p:spPr>
          <a:xfrm>
            <a:off x="7524277" y="4358338"/>
            <a:ext cx="3252578" cy="2370280"/>
          </a:xfrm>
          <a:prstGeom prst="rect">
            <a:avLst/>
          </a:prstGeom>
        </p:spPr>
      </p:pic>
      <p:pic>
        <p:nvPicPr>
          <p:cNvPr id="15" name="Picture 14"/>
          <p:cNvPicPr>
            <a:picLocks noChangeAspect="1"/>
          </p:cNvPicPr>
          <p:nvPr/>
        </p:nvPicPr>
        <p:blipFill>
          <a:blip r:embed="rId5"/>
          <a:stretch>
            <a:fillRect/>
          </a:stretch>
        </p:blipFill>
        <p:spPr>
          <a:xfrm>
            <a:off x="279874" y="4440203"/>
            <a:ext cx="6041098" cy="2099389"/>
          </a:xfrm>
          <a:prstGeom prst="rect">
            <a:avLst/>
          </a:prstGeom>
        </p:spPr>
      </p:pic>
      <p:sp>
        <p:nvSpPr>
          <p:cNvPr id="16" name="Content Placeholder 2"/>
          <p:cNvSpPr txBox="1">
            <a:spLocks/>
          </p:cNvSpPr>
          <p:nvPr/>
        </p:nvSpPr>
        <p:spPr>
          <a:xfrm>
            <a:off x="7064794" y="3848197"/>
            <a:ext cx="4445000" cy="525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smtClean="0"/>
              <a:t>Long-term depression (LTD):</a:t>
            </a:r>
            <a:endParaRPr lang="en-US" dirty="0"/>
          </a:p>
        </p:txBody>
      </p:sp>
      <p:sp>
        <p:nvSpPr>
          <p:cNvPr id="17" name="TextBox 16"/>
          <p:cNvSpPr txBox="1"/>
          <p:nvPr/>
        </p:nvSpPr>
        <p:spPr>
          <a:xfrm>
            <a:off x="8831944" y="6640286"/>
            <a:ext cx="3439885" cy="246221"/>
          </a:xfrm>
          <a:prstGeom prst="rect">
            <a:avLst/>
          </a:prstGeom>
          <a:noFill/>
        </p:spPr>
        <p:txBody>
          <a:bodyPr wrap="square" rtlCol="0">
            <a:spAutoFit/>
          </a:bodyPr>
          <a:lstStyle/>
          <a:p>
            <a:r>
              <a:rPr lang="en-US" sz="1000" dirty="0"/>
              <a:t>Adapted from </a:t>
            </a:r>
            <a:r>
              <a:rPr lang="en-US" sz="1000" dirty="0" err="1"/>
              <a:t>Kandel</a:t>
            </a:r>
            <a:r>
              <a:rPr lang="en-US" sz="1000" dirty="0"/>
              <a:t> et al. </a:t>
            </a:r>
            <a:r>
              <a:rPr lang="en-US" sz="1000" i="1" dirty="0"/>
              <a:t>Principles of Neural Science</a:t>
            </a:r>
            <a:r>
              <a:rPr lang="en-US" sz="1000" dirty="0"/>
              <a:t>. 5</a:t>
            </a:r>
            <a:r>
              <a:rPr lang="en-US" sz="1000" baseline="30000" dirty="0"/>
              <a:t>th</a:t>
            </a:r>
            <a:r>
              <a:rPr lang="en-US" sz="1000" dirty="0"/>
              <a:t> ed. </a:t>
            </a:r>
          </a:p>
        </p:txBody>
      </p:sp>
    </p:spTree>
    <p:extLst>
      <p:ext uri="{BB962C8B-B14F-4D97-AF65-F5344CB8AC3E}">
        <p14:creationId xmlns:p14="http://schemas.microsoft.com/office/powerpoint/2010/main" val="9273144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7"/>
            <a:ext cx="10515600" cy="3129833"/>
          </a:xfrm>
        </p:spPr>
        <p:txBody>
          <a:bodyPr>
            <a:normAutofit/>
          </a:bodyPr>
          <a:lstStyle/>
          <a:p>
            <a:r>
              <a:rPr lang="en-US" strike="sngStrike" dirty="0" smtClean="0"/>
              <a:t>Perception</a:t>
            </a:r>
          </a:p>
          <a:p>
            <a:r>
              <a:rPr lang="en-US" strike="sngStrike" dirty="0" smtClean="0"/>
              <a:t>Action</a:t>
            </a:r>
          </a:p>
          <a:p>
            <a:r>
              <a:rPr lang="en-US" strike="sngStrike" dirty="0" smtClean="0"/>
              <a:t>Attention</a:t>
            </a:r>
          </a:p>
          <a:p>
            <a:r>
              <a:rPr lang="en-US" strike="sngStrike" dirty="0" smtClean="0"/>
              <a:t>Learning &amp; Memory</a:t>
            </a:r>
          </a:p>
          <a:p>
            <a:r>
              <a:rPr lang="en-US" dirty="0" smtClean="0"/>
              <a:t>Language, Emotion, </a:t>
            </a:r>
            <a:r>
              <a:rPr lang="en-US" dirty="0" err="1" smtClean="0"/>
              <a:t>etc</a:t>
            </a:r>
            <a:r>
              <a:rPr lang="en-US" dirty="0" smtClean="0"/>
              <a:t> …</a:t>
            </a:r>
            <a:endParaRPr lang="en-US" dirty="0"/>
          </a:p>
        </p:txBody>
      </p:sp>
      <p:grpSp>
        <p:nvGrpSpPr>
          <p:cNvPr id="4" name="Group 3"/>
          <p:cNvGrpSpPr/>
          <p:nvPr/>
        </p:nvGrpSpPr>
        <p:grpSpPr>
          <a:xfrm>
            <a:off x="0" y="0"/>
            <a:ext cx="12192000" cy="883298"/>
            <a:chOff x="0" y="0"/>
            <a:chExt cx="12192000" cy="883298"/>
          </a:xfrm>
        </p:grpSpPr>
        <p:sp>
          <p:nvSpPr>
            <p:cNvPr id="5" name="Rectangle 4"/>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Core cognitive processes</a:t>
              </a:r>
            </a:p>
          </p:txBody>
        </p:sp>
        <p:pic>
          <p:nvPicPr>
            <p:cNvPr id="6" name="Picture 5"/>
            <p:cNvPicPr>
              <a:picLocks noChangeAspect="1"/>
            </p:cNvPicPr>
            <p:nvPr/>
          </p:nvPicPr>
          <p:blipFill>
            <a:blip r:embed="rId3"/>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5248729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5502826"/>
            <a:ext cx="9144000" cy="1655762"/>
          </a:xfrm>
        </p:spPr>
        <p:txBody>
          <a:bodyPr>
            <a:normAutofit/>
          </a:bodyPr>
          <a:lstStyle/>
          <a:p>
            <a:r>
              <a:rPr lang="en-US" sz="3200" dirty="0">
                <a:solidFill>
                  <a:schemeClr val="tx1">
                    <a:lumMod val="75000"/>
                    <a:lumOff val="25000"/>
                  </a:schemeClr>
                </a:solidFill>
              </a:rPr>
              <a:t>Frederico </a:t>
            </a:r>
            <a:r>
              <a:rPr lang="en-US" sz="3200" dirty="0" smtClean="0">
                <a:solidFill>
                  <a:schemeClr val="tx1">
                    <a:lumMod val="75000"/>
                    <a:lumOff val="25000"/>
                  </a:schemeClr>
                </a:solidFill>
              </a:rPr>
              <a:t>Azevedo</a:t>
            </a:r>
          </a:p>
          <a:p>
            <a:r>
              <a:rPr lang="en-US" sz="2000" dirty="0">
                <a:solidFill>
                  <a:schemeClr val="tx1">
                    <a:lumMod val="75000"/>
                    <a:lumOff val="25000"/>
                  </a:schemeClr>
                </a:solidFill>
              </a:rPr>
              <a:t>(fazevedo@mit.edu)</a:t>
            </a:r>
          </a:p>
          <a:p>
            <a:endParaRPr lang="en-US" sz="3200" dirty="0">
              <a:solidFill>
                <a:schemeClr val="tx1">
                  <a:lumMod val="75000"/>
                  <a:lumOff val="25000"/>
                </a:schemeClr>
              </a:solidFill>
            </a:endParaRPr>
          </a:p>
        </p:txBody>
      </p:sp>
      <p:sp>
        <p:nvSpPr>
          <p:cNvPr id="4" name="Rectangle 3"/>
          <p:cNvSpPr/>
          <p:nvPr/>
        </p:nvSpPr>
        <p:spPr>
          <a:xfrm>
            <a:off x="-6306" y="2315130"/>
            <a:ext cx="12192000" cy="2227741"/>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5400" dirty="0"/>
              <a:t>Thanks!</a:t>
            </a:r>
          </a:p>
          <a:p>
            <a:pPr algn="ctr">
              <a:lnSpc>
                <a:spcPct val="150000"/>
              </a:lnSpc>
            </a:pPr>
            <a:r>
              <a:rPr lang="en-US" sz="2800" dirty="0"/>
              <a:t>Brains, Minds &amp; Machines Summer School 2018</a:t>
            </a:r>
          </a:p>
        </p:txBody>
      </p:sp>
      <p:pic>
        <p:nvPicPr>
          <p:cNvPr id="5" name="Picture 4"/>
          <p:cNvPicPr>
            <a:picLocks noChangeAspect="1"/>
          </p:cNvPicPr>
          <p:nvPr/>
        </p:nvPicPr>
        <p:blipFill>
          <a:blip r:embed="rId3"/>
          <a:stretch>
            <a:fillRect/>
          </a:stretch>
        </p:blipFill>
        <p:spPr>
          <a:xfrm>
            <a:off x="147292" y="275464"/>
            <a:ext cx="2974927" cy="1538217"/>
          </a:xfrm>
          <a:prstGeom prst="rect">
            <a:avLst/>
          </a:prstGeom>
        </p:spPr>
      </p:pic>
    </p:spTree>
    <p:extLst>
      <p:ext uri="{BB962C8B-B14F-4D97-AF65-F5344CB8AC3E}">
        <p14:creationId xmlns:p14="http://schemas.microsoft.com/office/powerpoint/2010/main" val="40460314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979613"/>
            <a:ext cx="10515600" cy="2898774"/>
          </a:xfrm>
        </p:spPr>
        <p:txBody>
          <a:bodyPr/>
          <a:lstStyle/>
          <a:p>
            <a:pPr marL="0" indent="0">
              <a:buNone/>
            </a:pPr>
            <a:r>
              <a:rPr lang="en-US" b="1" i="1" dirty="0" smtClean="0"/>
              <a:t>Cognition: </a:t>
            </a:r>
            <a:r>
              <a:rPr lang="en-US" dirty="0" smtClean="0"/>
              <a:t>the </a:t>
            </a:r>
            <a:r>
              <a:rPr lang="en-US" dirty="0"/>
              <a:t>mental action or process of acquiring knowledge and understanding through thought, experience, and the </a:t>
            </a:r>
            <a:r>
              <a:rPr lang="en-US" dirty="0" smtClean="0"/>
              <a:t>senses*</a:t>
            </a:r>
          </a:p>
          <a:p>
            <a:pPr marL="0" indent="0">
              <a:buNone/>
            </a:pPr>
            <a:endParaRPr lang="en-US" dirty="0"/>
          </a:p>
          <a:p>
            <a:pPr marL="0" indent="0">
              <a:buNone/>
            </a:pPr>
            <a:r>
              <a:rPr lang="en-US" b="1" i="1" dirty="0" smtClean="0"/>
              <a:t>Neuroscience:</a:t>
            </a:r>
            <a:r>
              <a:rPr lang="en-US" i="1" dirty="0" smtClean="0"/>
              <a:t> </a:t>
            </a:r>
            <a:r>
              <a:rPr lang="en-US" dirty="0" smtClean="0"/>
              <a:t>the science of the structure and function of the nervous system</a:t>
            </a:r>
            <a:endParaRPr lang="en-US" i="1" dirty="0"/>
          </a:p>
        </p:txBody>
      </p:sp>
      <p:grpSp>
        <p:nvGrpSpPr>
          <p:cNvPr id="2" name="Group 1"/>
          <p:cNvGrpSpPr/>
          <p:nvPr/>
        </p:nvGrpSpPr>
        <p:grpSpPr>
          <a:xfrm>
            <a:off x="0" y="0"/>
            <a:ext cx="12192000" cy="883298"/>
            <a:chOff x="0" y="0"/>
            <a:chExt cx="12192000" cy="883298"/>
          </a:xfrm>
        </p:grpSpPr>
        <p:sp>
          <p:nvSpPr>
            <p:cNvPr id="6" name="Rectangle 5"/>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Cognitive + Neuroscience</a:t>
              </a:r>
            </a:p>
          </p:txBody>
        </p:sp>
        <p:pic>
          <p:nvPicPr>
            <p:cNvPr id="8" name="Picture 7"/>
            <p:cNvPicPr>
              <a:picLocks noChangeAspect="1"/>
            </p:cNvPicPr>
            <p:nvPr/>
          </p:nvPicPr>
          <p:blipFill>
            <a:blip r:embed="rId3"/>
            <a:stretch>
              <a:fillRect/>
            </a:stretch>
          </p:blipFill>
          <p:spPr>
            <a:xfrm>
              <a:off x="171516" y="145249"/>
              <a:ext cx="1146481" cy="592800"/>
            </a:xfrm>
            <a:prstGeom prst="rect">
              <a:avLst/>
            </a:prstGeom>
          </p:spPr>
        </p:pic>
      </p:grpSp>
      <p:sp>
        <p:nvSpPr>
          <p:cNvPr id="7" name="TextBox 6"/>
          <p:cNvSpPr txBox="1"/>
          <p:nvPr/>
        </p:nvSpPr>
        <p:spPr>
          <a:xfrm>
            <a:off x="10532753" y="6550225"/>
            <a:ext cx="1614389" cy="307777"/>
          </a:xfrm>
          <a:prstGeom prst="rect">
            <a:avLst/>
          </a:prstGeom>
          <a:noFill/>
        </p:spPr>
        <p:txBody>
          <a:bodyPr wrap="square" rtlCol="0">
            <a:spAutoFit/>
          </a:bodyPr>
          <a:lstStyle/>
          <a:p>
            <a:r>
              <a:rPr lang="en-US" sz="1400" dirty="0"/>
              <a:t>* Oxford dictionary</a:t>
            </a:r>
          </a:p>
        </p:txBody>
      </p:sp>
      <p:sp>
        <p:nvSpPr>
          <p:cNvPr id="4" name="TextBox 3"/>
          <p:cNvSpPr txBox="1"/>
          <p:nvPr/>
        </p:nvSpPr>
        <p:spPr>
          <a:xfrm>
            <a:off x="838200" y="5024486"/>
            <a:ext cx="7946796" cy="523220"/>
          </a:xfrm>
          <a:prstGeom prst="rect">
            <a:avLst/>
          </a:prstGeom>
          <a:noFill/>
        </p:spPr>
        <p:txBody>
          <a:bodyPr wrap="square" rtlCol="0">
            <a:spAutoFit/>
          </a:bodyPr>
          <a:lstStyle/>
          <a:p>
            <a:r>
              <a:rPr lang="en-US" sz="2800" i="1" u="sng" dirty="0"/>
              <a:t>How the brain enables the mind </a:t>
            </a:r>
            <a:r>
              <a:rPr lang="en-US" sz="2800" dirty="0"/>
              <a:t> </a:t>
            </a:r>
          </a:p>
        </p:txBody>
      </p:sp>
    </p:spTree>
    <p:extLst>
      <p:ext uri="{BB962C8B-B14F-4D97-AF65-F5344CB8AC3E}">
        <p14:creationId xmlns:p14="http://schemas.microsoft.com/office/powerpoint/2010/main" val="6014819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37478" y="2428829"/>
            <a:ext cx="4424675" cy="2847627"/>
          </a:xfrm>
          <a:prstGeom prst="rect">
            <a:avLst/>
          </a:prstGeom>
        </p:spPr>
      </p:pic>
      <p:pic>
        <p:nvPicPr>
          <p:cNvPr id="5" name="Picture 4"/>
          <p:cNvPicPr>
            <a:picLocks noChangeAspect="1"/>
          </p:cNvPicPr>
          <p:nvPr/>
        </p:nvPicPr>
        <p:blipFill>
          <a:blip r:embed="rId4"/>
          <a:stretch>
            <a:fillRect/>
          </a:stretch>
        </p:blipFill>
        <p:spPr>
          <a:xfrm>
            <a:off x="3551230" y="2315996"/>
            <a:ext cx="3692949" cy="3073293"/>
          </a:xfrm>
          <a:prstGeom prst="rect">
            <a:avLst/>
          </a:prstGeom>
        </p:spPr>
      </p:pic>
      <p:sp>
        <p:nvSpPr>
          <p:cNvPr id="6" name="TextBox 5"/>
          <p:cNvSpPr txBox="1"/>
          <p:nvPr/>
        </p:nvSpPr>
        <p:spPr>
          <a:xfrm>
            <a:off x="7315200" y="6546950"/>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grpSp>
        <p:nvGrpSpPr>
          <p:cNvPr id="9" name="Group 8"/>
          <p:cNvGrpSpPr/>
          <p:nvPr/>
        </p:nvGrpSpPr>
        <p:grpSpPr>
          <a:xfrm>
            <a:off x="0" y="0"/>
            <a:ext cx="12192000" cy="883298"/>
            <a:chOff x="0" y="0"/>
            <a:chExt cx="12192000" cy="883298"/>
          </a:xfrm>
        </p:grpSpPr>
        <p:sp>
          <p:nvSpPr>
            <p:cNvPr id="10" name="Rectangle 9"/>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From anatomy to function</a:t>
              </a:r>
            </a:p>
          </p:txBody>
        </p:sp>
        <p:pic>
          <p:nvPicPr>
            <p:cNvPr id="11" name="Picture 10"/>
            <p:cNvPicPr>
              <a:picLocks noChangeAspect="1"/>
            </p:cNvPicPr>
            <p:nvPr/>
          </p:nvPicPr>
          <p:blipFill>
            <a:blip r:embed="rId5"/>
            <a:stretch>
              <a:fillRect/>
            </a:stretch>
          </p:blipFill>
          <p:spPr>
            <a:xfrm>
              <a:off x="171516" y="145249"/>
              <a:ext cx="1146481" cy="592800"/>
            </a:xfrm>
            <a:prstGeom prst="rect">
              <a:avLst/>
            </a:prstGeom>
          </p:spPr>
        </p:pic>
      </p:grpSp>
      <p:pic>
        <p:nvPicPr>
          <p:cNvPr id="2" name="Picture 1"/>
          <p:cNvPicPr>
            <a:picLocks noChangeAspect="1"/>
          </p:cNvPicPr>
          <p:nvPr/>
        </p:nvPicPr>
        <p:blipFill>
          <a:blip r:embed="rId6"/>
          <a:stretch>
            <a:fillRect/>
          </a:stretch>
        </p:blipFill>
        <p:spPr>
          <a:xfrm>
            <a:off x="84873" y="2642704"/>
            <a:ext cx="3173055" cy="2419873"/>
          </a:xfrm>
          <a:prstGeom prst="rect">
            <a:avLst/>
          </a:prstGeom>
        </p:spPr>
      </p:pic>
      <p:pic>
        <p:nvPicPr>
          <p:cNvPr id="3" name="Picture 2"/>
          <p:cNvPicPr>
            <a:picLocks noChangeAspect="1"/>
          </p:cNvPicPr>
          <p:nvPr/>
        </p:nvPicPr>
        <p:blipFill>
          <a:blip r:embed="rId7"/>
          <a:stretch>
            <a:fillRect/>
          </a:stretch>
        </p:blipFill>
        <p:spPr>
          <a:xfrm>
            <a:off x="63383" y="2685931"/>
            <a:ext cx="3487845" cy="2333418"/>
          </a:xfrm>
          <a:prstGeom prst="rect">
            <a:avLst/>
          </a:prstGeom>
        </p:spPr>
      </p:pic>
      <p:sp>
        <p:nvSpPr>
          <p:cNvPr id="12" name="Oval 11"/>
          <p:cNvSpPr/>
          <p:nvPr/>
        </p:nvSpPr>
        <p:spPr>
          <a:xfrm>
            <a:off x="446780" y="2768082"/>
            <a:ext cx="1823669" cy="149289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638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7"/>
            <a:ext cx="10515600" cy="3129833"/>
          </a:xfrm>
        </p:spPr>
        <p:txBody>
          <a:bodyPr>
            <a:normAutofit/>
          </a:bodyPr>
          <a:lstStyle/>
          <a:p>
            <a:r>
              <a:rPr lang="en-US" dirty="0" smtClean="0"/>
              <a:t>Perception</a:t>
            </a:r>
          </a:p>
          <a:p>
            <a:r>
              <a:rPr lang="en-US" dirty="0" smtClean="0"/>
              <a:t>Action</a:t>
            </a:r>
          </a:p>
          <a:p>
            <a:r>
              <a:rPr lang="en-US" dirty="0" smtClean="0"/>
              <a:t>Attention</a:t>
            </a:r>
          </a:p>
          <a:p>
            <a:r>
              <a:rPr lang="en-US" dirty="0" smtClean="0"/>
              <a:t>Learning &amp; Memory</a:t>
            </a:r>
          </a:p>
          <a:p>
            <a:r>
              <a:rPr lang="en-US" dirty="0" smtClean="0"/>
              <a:t>Language, Emotion, </a:t>
            </a:r>
            <a:r>
              <a:rPr lang="en-US" dirty="0" err="1" smtClean="0"/>
              <a:t>etc</a:t>
            </a:r>
            <a:r>
              <a:rPr lang="en-US" dirty="0" smtClean="0"/>
              <a:t> …</a:t>
            </a:r>
            <a:endParaRPr lang="en-US" dirty="0"/>
          </a:p>
        </p:txBody>
      </p:sp>
      <p:grpSp>
        <p:nvGrpSpPr>
          <p:cNvPr id="4" name="Group 3"/>
          <p:cNvGrpSpPr/>
          <p:nvPr/>
        </p:nvGrpSpPr>
        <p:grpSpPr>
          <a:xfrm>
            <a:off x="0" y="0"/>
            <a:ext cx="12192000" cy="883298"/>
            <a:chOff x="0" y="0"/>
            <a:chExt cx="12192000" cy="883298"/>
          </a:xfrm>
        </p:grpSpPr>
        <p:sp>
          <p:nvSpPr>
            <p:cNvPr id="5" name="Rectangle 4"/>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Core cognitive processes</a:t>
              </a:r>
            </a:p>
          </p:txBody>
        </p:sp>
        <p:pic>
          <p:nvPicPr>
            <p:cNvPr id="6" name="Picture 5"/>
            <p:cNvPicPr>
              <a:picLocks noChangeAspect="1"/>
            </p:cNvPicPr>
            <p:nvPr/>
          </p:nvPicPr>
          <p:blipFill>
            <a:blip r:embed="rId3"/>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36742578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315200" y="6546950"/>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pic>
        <p:nvPicPr>
          <p:cNvPr id="5" name="Picture 4"/>
          <p:cNvPicPr>
            <a:picLocks noChangeAspect="1"/>
          </p:cNvPicPr>
          <p:nvPr/>
        </p:nvPicPr>
        <p:blipFill>
          <a:blip r:embed="rId3"/>
          <a:stretch>
            <a:fillRect/>
          </a:stretch>
        </p:blipFill>
        <p:spPr>
          <a:xfrm>
            <a:off x="3107874" y="1863166"/>
            <a:ext cx="5976257" cy="3814632"/>
          </a:xfrm>
          <a:prstGeom prst="rect">
            <a:avLst/>
          </a:prstGeom>
        </p:spPr>
      </p:pic>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Two-streams model</a:t>
              </a:r>
            </a:p>
          </p:txBody>
        </p:sp>
        <p:pic>
          <p:nvPicPr>
            <p:cNvPr id="8" name="Picture 7"/>
            <p:cNvPicPr>
              <a:picLocks noChangeAspect="1"/>
            </p:cNvPicPr>
            <p:nvPr/>
          </p:nvPicPr>
          <p:blipFill>
            <a:blip r:embed="rId4"/>
            <a:stretch>
              <a:fillRect/>
            </a:stretch>
          </p:blipFill>
          <p:spPr>
            <a:xfrm>
              <a:off x="171516" y="145249"/>
              <a:ext cx="1146481" cy="592800"/>
            </a:xfrm>
            <a:prstGeom prst="rect">
              <a:avLst/>
            </a:prstGeom>
          </p:spPr>
        </p:pic>
      </p:grpSp>
    </p:spTree>
    <p:extLst>
      <p:ext uri="{BB962C8B-B14F-4D97-AF65-F5344CB8AC3E}">
        <p14:creationId xmlns:p14="http://schemas.microsoft.com/office/powerpoint/2010/main" val="8078702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67237" y="1081754"/>
            <a:ext cx="7925278" cy="5810250"/>
          </a:xfrm>
          <a:prstGeom prst="rect">
            <a:avLst/>
          </a:prstGeom>
        </p:spPr>
      </p:pic>
      <p:grpSp>
        <p:nvGrpSpPr>
          <p:cNvPr id="8" name="Group 7"/>
          <p:cNvGrpSpPr/>
          <p:nvPr/>
        </p:nvGrpSpPr>
        <p:grpSpPr>
          <a:xfrm>
            <a:off x="0" y="0"/>
            <a:ext cx="12192000" cy="883298"/>
            <a:chOff x="0" y="0"/>
            <a:chExt cx="12192000" cy="883298"/>
          </a:xfrm>
        </p:grpSpPr>
        <p:sp>
          <p:nvSpPr>
            <p:cNvPr id="9" name="Rectangle 8"/>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Visual processing</a:t>
              </a:r>
            </a:p>
          </p:txBody>
        </p:sp>
        <p:pic>
          <p:nvPicPr>
            <p:cNvPr id="10" name="Picture 9"/>
            <p:cNvPicPr>
              <a:picLocks noChangeAspect="1"/>
            </p:cNvPicPr>
            <p:nvPr/>
          </p:nvPicPr>
          <p:blipFill>
            <a:blip r:embed="rId4"/>
            <a:stretch>
              <a:fillRect/>
            </a:stretch>
          </p:blipFill>
          <p:spPr>
            <a:xfrm>
              <a:off x="171516" y="145249"/>
              <a:ext cx="1146481" cy="592800"/>
            </a:xfrm>
            <a:prstGeom prst="rect">
              <a:avLst/>
            </a:prstGeom>
          </p:spPr>
        </p:pic>
      </p:grpSp>
      <p:sp>
        <p:nvSpPr>
          <p:cNvPr id="3" name="Rectangle 2"/>
          <p:cNvSpPr/>
          <p:nvPr/>
        </p:nvSpPr>
        <p:spPr>
          <a:xfrm>
            <a:off x="2736662" y="4886703"/>
            <a:ext cx="3359338" cy="1971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5"/>
          <a:stretch>
            <a:fillRect/>
          </a:stretch>
        </p:blipFill>
        <p:spPr>
          <a:xfrm>
            <a:off x="1149872" y="4018699"/>
            <a:ext cx="4081347" cy="2644502"/>
          </a:xfrm>
          <a:prstGeom prst="rect">
            <a:avLst/>
          </a:prstGeom>
        </p:spPr>
      </p:pic>
      <p:sp>
        <p:nvSpPr>
          <p:cNvPr id="11" name="TextBox 10"/>
          <p:cNvSpPr txBox="1"/>
          <p:nvPr/>
        </p:nvSpPr>
        <p:spPr>
          <a:xfrm>
            <a:off x="7538485" y="6568216"/>
            <a:ext cx="4876800" cy="307777"/>
          </a:xfrm>
          <a:prstGeom prst="rect">
            <a:avLst/>
          </a:prstGeom>
          <a:noFill/>
        </p:spPr>
        <p:txBody>
          <a:bodyPr wrap="square" rtlCol="0">
            <a:spAutoFit/>
          </a:bodyPr>
          <a:lstStyle/>
          <a:p>
            <a:r>
              <a:rPr lang="en-US" sz="1400" dirty="0"/>
              <a:t>Adapted from </a:t>
            </a:r>
            <a:r>
              <a:rPr lang="en-US" sz="1400" dirty="0" err="1"/>
              <a:t>Kandel</a:t>
            </a:r>
            <a:r>
              <a:rPr lang="en-US" sz="1400" dirty="0"/>
              <a:t> et al. </a:t>
            </a:r>
            <a:r>
              <a:rPr lang="en-US" sz="1400" i="1" dirty="0"/>
              <a:t>Principles of Neural Science</a:t>
            </a:r>
            <a:r>
              <a:rPr lang="en-US" sz="1400" dirty="0"/>
              <a:t>. 5</a:t>
            </a:r>
            <a:r>
              <a:rPr lang="en-US" sz="1400" baseline="30000" dirty="0"/>
              <a:t>th</a:t>
            </a:r>
            <a:r>
              <a:rPr lang="en-US" sz="1400" dirty="0"/>
              <a:t> ed. </a:t>
            </a:r>
          </a:p>
        </p:txBody>
      </p:sp>
    </p:spTree>
    <p:extLst>
      <p:ext uri="{BB962C8B-B14F-4D97-AF65-F5344CB8AC3E}">
        <p14:creationId xmlns:p14="http://schemas.microsoft.com/office/powerpoint/2010/main" val="38807826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95909" y="6550225"/>
            <a:ext cx="3296093" cy="307777"/>
          </a:xfrm>
          <a:prstGeom prst="rect">
            <a:avLst/>
          </a:prstGeom>
          <a:noFill/>
        </p:spPr>
        <p:txBody>
          <a:bodyPr wrap="square" rtlCol="0">
            <a:spAutoFit/>
          </a:bodyPr>
          <a:lstStyle/>
          <a:p>
            <a:r>
              <a:rPr lang="en-US" sz="1400" dirty="0" err="1"/>
              <a:t>Felleman</a:t>
            </a:r>
            <a:r>
              <a:rPr lang="en-US" sz="1400" dirty="0"/>
              <a:t> &amp; Van Essen (1991) </a:t>
            </a:r>
            <a:r>
              <a:rPr lang="en-US" sz="1400" dirty="0" err="1"/>
              <a:t>Cereb</a:t>
            </a:r>
            <a:r>
              <a:rPr lang="en-US" sz="1400" dirty="0"/>
              <a:t> Cortex</a:t>
            </a:r>
          </a:p>
        </p:txBody>
      </p:sp>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Distributed hierarchical </a:t>
              </a:r>
              <a:r>
                <a:rPr lang="en-US" sz="4800" dirty="0"/>
                <a:t>processing</a:t>
              </a:r>
            </a:p>
          </p:txBody>
        </p:sp>
        <p:pic>
          <p:nvPicPr>
            <p:cNvPr id="8" name="Picture 7"/>
            <p:cNvPicPr>
              <a:picLocks noChangeAspect="1"/>
            </p:cNvPicPr>
            <p:nvPr/>
          </p:nvPicPr>
          <p:blipFill>
            <a:blip r:embed="rId3"/>
            <a:stretch>
              <a:fillRect/>
            </a:stretch>
          </p:blipFill>
          <p:spPr>
            <a:xfrm>
              <a:off x="171516" y="145249"/>
              <a:ext cx="1146481" cy="592800"/>
            </a:xfrm>
            <a:prstGeom prst="rect">
              <a:avLst/>
            </a:prstGeom>
          </p:spPr>
        </p:pic>
      </p:grpSp>
      <p:pic>
        <p:nvPicPr>
          <p:cNvPr id="1026" name="Picture 2" descr="Image result for david van essen hierarchic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575" y="1041204"/>
            <a:ext cx="4384850" cy="5491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3451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441873" y="6549512"/>
            <a:ext cx="2909903" cy="307777"/>
          </a:xfrm>
          <a:prstGeom prst="rect">
            <a:avLst/>
          </a:prstGeom>
          <a:noFill/>
        </p:spPr>
        <p:txBody>
          <a:bodyPr wrap="square" rtlCol="0">
            <a:spAutoFit/>
          </a:bodyPr>
          <a:lstStyle/>
          <a:p>
            <a:r>
              <a:rPr lang="en-US" sz="1400" dirty="0" err="1"/>
              <a:t>Tsao</a:t>
            </a:r>
            <a:r>
              <a:rPr lang="en-US" sz="1400" dirty="0"/>
              <a:t> </a:t>
            </a:r>
            <a:r>
              <a:rPr lang="en-US" sz="1400" dirty="0" smtClean="0"/>
              <a:t>&amp; </a:t>
            </a:r>
            <a:r>
              <a:rPr lang="en-US" sz="1400" dirty="0" err="1" smtClean="0"/>
              <a:t>Freiwald</a:t>
            </a:r>
            <a:r>
              <a:rPr lang="en-US" sz="1400" dirty="0" smtClean="0"/>
              <a:t> et </a:t>
            </a:r>
            <a:r>
              <a:rPr lang="en-US" sz="1400" dirty="0"/>
              <a:t>al. (2006) Science</a:t>
            </a:r>
          </a:p>
        </p:txBody>
      </p:sp>
      <p:grpSp>
        <p:nvGrpSpPr>
          <p:cNvPr id="6" name="Group 5"/>
          <p:cNvGrpSpPr/>
          <p:nvPr/>
        </p:nvGrpSpPr>
        <p:grpSpPr>
          <a:xfrm>
            <a:off x="0" y="0"/>
            <a:ext cx="12192000" cy="883298"/>
            <a:chOff x="0" y="0"/>
            <a:chExt cx="12192000" cy="883298"/>
          </a:xfrm>
        </p:grpSpPr>
        <p:sp>
          <p:nvSpPr>
            <p:cNvPr id="7" name="Rectangle 6"/>
            <p:cNvSpPr/>
            <p:nvPr/>
          </p:nvSpPr>
          <p:spPr>
            <a:xfrm>
              <a:off x="0" y="0"/>
              <a:ext cx="12192000" cy="883298"/>
            </a:xfrm>
            <a:prstGeom prst="rect">
              <a:avLst/>
            </a:prstGeom>
            <a:gradFill flip="none" rotWithShape="1">
              <a:gsLst>
                <a:gs pos="70000">
                  <a:srgbClr val="0097DB">
                    <a:lumMod val="90000"/>
                    <a:lumOff val="10000"/>
                  </a:srgbClr>
                </a:gs>
                <a:gs pos="0">
                  <a:srgbClr val="00AC8C">
                    <a:lumMod val="90000"/>
                    <a:lumOff val="10000"/>
                  </a:srgbClr>
                </a:gs>
                <a:gs pos="100000">
                  <a:srgbClr val="006EB6">
                    <a:lumMod val="90000"/>
                    <a:lumOff val="10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t>Face processing area</a:t>
              </a:r>
            </a:p>
          </p:txBody>
        </p:sp>
        <p:pic>
          <p:nvPicPr>
            <p:cNvPr id="8" name="Picture 7"/>
            <p:cNvPicPr>
              <a:picLocks noChangeAspect="1"/>
            </p:cNvPicPr>
            <p:nvPr/>
          </p:nvPicPr>
          <p:blipFill>
            <a:blip r:embed="rId3"/>
            <a:stretch>
              <a:fillRect/>
            </a:stretch>
          </p:blipFill>
          <p:spPr>
            <a:xfrm>
              <a:off x="171516" y="145249"/>
              <a:ext cx="1146481" cy="592800"/>
            </a:xfrm>
            <a:prstGeom prst="rect">
              <a:avLst/>
            </a:prstGeom>
          </p:spPr>
        </p:pic>
      </p:grpSp>
      <p:pic>
        <p:nvPicPr>
          <p:cNvPr id="11" name="Picture 10"/>
          <p:cNvPicPr>
            <a:picLocks noChangeAspect="1"/>
          </p:cNvPicPr>
          <p:nvPr/>
        </p:nvPicPr>
        <p:blipFill>
          <a:blip r:embed="rId4"/>
          <a:stretch>
            <a:fillRect/>
          </a:stretch>
        </p:blipFill>
        <p:spPr>
          <a:xfrm>
            <a:off x="1586372" y="1718211"/>
            <a:ext cx="3870530" cy="4144252"/>
          </a:xfrm>
          <a:prstGeom prst="rect">
            <a:avLst/>
          </a:prstGeom>
        </p:spPr>
      </p:pic>
      <p:grpSp>
        <p:nvGrpSpPr>
          <p:cNvPr id="15" name="Group 14"/>
          <p:cNvGrpSpPr/>
          <p:nvPr/>
        </p:nvGrpSpPr>
        <p:grpSpPr>
          <a:xfrm>
            <a:off x="7041132" y="1251258"/>
            <a:ext cx="2921405" cy="5078163"/>
            <a:chOff x="6628176" y="1536489"/>
            <a:chExt cx="2921405" cy="5078163"/>
          </a:xfrm>
        </p:grpSpPr>
        <p:pic>
          <p:nvPicPr>
            <p:cNvPr id="12" name="Picture 11"/>
            <p:cNvPicPr>
              <a:picLocks noChangeAspect="1"/>
            </p:cNvPicPr>
            <p:nvPr/>
          </p:nvPicPr>
          <p:blipFill rotWithShape="1">
            <a:blip r:embed="rId5"/>
            <a:srcRect b="7421"/>
            <a:stretch/>
          </p:blipFill>
          <p:spPr>
            <a:xfrm>
              <a:off x="6698843" y="1539272"/>
              <a:ext cx="2850738" cy="5075380"/>
            </a:xfrm>
            <a:prstGeom prst="rect">
              <a:avLst/>
            </a:prstGeom>
          </p:spPr>
        </p:pic>
        <p:sp>
          <p:nvSpPr>
            <p:cNvPr id="13" name="Rectangle 12"/>
            <p:cNvSpPr/>
            <p:nvPr/>
          </p:nvSpPr>
          <p:spPr>
            <a:xfrm>
              <a:off x="6698843" y="1536489"/>
              <a:ext cx="235974" cy="339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628176" y="4918785"/>
              <a:ext cx="229823" cy="1694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885438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2958</TotalTime>
  <Words>3444</Words>
  <Application>Microsoft Office PowerPoint</Application>
  <PresentationFormat>Widescreen</PresentationFormat>
  <Paragraphs>299</Paragraphs>
  <Slides>26</Slides>
  <Notes>26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MS PGothic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Feature-based attention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Cognitive neuroscience</dc:title>
  <dc:creator>frederico azevedo</dc:creator>
  <cp:lastModifiedBy>Frederico Azevedo</cp:lastModifiedBy>
  <cp:revision>307</cp:revision>
  <dcterms:created xsi:type="dcterms:W3CDTF">2018-08-06T19:44:16Z</dcterms:created>
  <dcterms:modified xsi:type="dcterms:W3CDTF">2018-08-11T14:55:55Z</dcterms:modified>
</cp:coreProperties>
</file>